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0" r:id="rId2"/>
    <p:sldMasterId id="2147484070" r:id="rId3"/>
    <p:sldMasterId id="2147485203" r:id="rId4"/>
  </p:sldMasterIdLst>
  <p:notesMasterIdLst>
    <p:notesMasterId r:id="rId132"/>
  </p:notesMasterIdLst>
  <p:sldIdLst>
    <p:sldId id="4446" r:id="rId5"/>
    <p:sldId id="4447" r:id="rId6"/>
    <p:sldId id="4448" r:id="rId7"/>
    <p:sldId id="2879" r:id="rId8"/>
    <p:sldId id="3210" r:id="rId9"/>
    <p:sldId id="2460" r:id="rId10"/>
    <p:sldId id="2461" r:id="rId11"/>
    <p:sldId id="4449" r:id="rId12"/>
    <p:sldId id="4450" r:id="rId13"/>
    <p:sldId id="4451" r:id="rId14"/>
    <p:sldId id="2471" r:id="rId15"/>
    <p:sldId id="3010" r:id="rId16"/>
    <p:sldId id="2473" r:id="rId17"/>
    <p:sldId id="4452" r:id="rId18"/>
    <p:sldId id="2475" r:id="rId19"/>
    <p:sldId id="2476" r:id="rId20"/>
    <p:sldId id="4086" r:id="rId21"/>
    <p:sldId id="3209" r:id="rId22"/>
    <p:sldId id="2737" r:id="rId23"/>
    <p:sldId id="4469" r:id="rId24"/>
    <p:sldId id="2735" r:id="rId25"/>
    <p:sldId id="4373" r:id="rId26"/>
    <p:sldId id="2490" r:id="rId27"/>
    <p:sldId id="2495" r:id="rId28"/>
    <p:sldId id="3836" r:id="rId29"/>
    <p:sldId id="4445" r:id="rId30"/>
    <p:sldId id="4444" r:id="rId31"/>
    <p:sldId id="2498" r:id="rId32"/>
    <p:sldId id="4377" r:id="rId33"/>
    <p:sldId id="4470" r:id="rId34"/>
    <p:sldId id="3841" r:id="rId35"/>
    <p:sldId id="2746" r:id="rId36"/>
    <p:sldId id="4374" r:id="rId37"/>
    <p:sldId id="4287" r:id="rId38"/>
    <p:sldId id="4288" r:id="rId39"/>
    <p:sldId id="4378" r:id="rId40"/>
    <p:sldId id="4289" r:id="rId41"/>
    <p:sldId id="4385" r:id="rId42"/>
    <p:sldId id="4380" r:id="rId43"/>
    <p:sldId id="4381" r:id="rId44"/>
    <p:sldId id="3791" r:id="rId45"/>
    <p:sldId id="3792" r:id="rId46"/>
    <p:sldId id="3793" r:id="rId47"/>
    <p:sldId id="3794" r:id="rId48"/>
    <p:sldId id="4453" r:id="rId49"/>
    <p:sldId id="4471" r:id="rId50"/>
    <p:sldId id="4472" r:id="rId51"/>
    <p:sldId id="4257" r:id="rId52"/>
    <p:sldId id="4258" r:id="rId53"/>
    <p:sldId id="4259" r:id="rId54"/>
    <p:sldId id="4260" r:id="rId55"/>
    <p:sldId id="4261" r:id="rId56"/>
    <p:sldId id="4262" r:id="rId57"/>
    <p:sldId id="4263" r:id="rId58"/>
    <p:sldId id="4437" r:id="rId59"/>
    <p:sldId id="4273" r:id="rId60"/>
    <p:sldId id="4274" r:id="rId61"/>
    <p:sldId id="4439" r:id="rId62"/>
    <p:sldId id="4440" r:id="rId63"/>
    <p:sldId id="4441" r:id="rId64"/>
    <p:sldId id="4270" r:id="rId65"/>
    <p:sldId id="4486" r:id="rId66"/>
    <p:sldId id="4491" r:id="rId67"/>
    <p:sldId id="4492" r:id="rId68"/>
    <p:sldId id="4488" r:id="rId69"/>
    <p:sldId id="4477" r:id="rId70"/>
    <p:sldId id="4490" r:id="rId71"/>
    <p:sldId id="4474" r:id="rId72"/>
    <p:sldId id="4146" r:id="rId73"/>
    <p:sldId id="4383" r:id="rId74"/>
    <p:sldId id="4475" r:id="rId75"/>
    <p:sldId id="4247" r:id="rId76"/>
    <p:sldId id="4248" r:id="rId77"/>
    <p:sldId id="4249" r:id="rId78"/>
    <p:sldId id="4250" r:id="rId79"/>
    <p:sldId id="4251" r:id="rId80"/>
    <p:sldId id="4493" r:id="rId81"/>
    <p:sldId id="4253" r:id="rId82"/>
    <p:sldId id="4254" r:id="rId83"/>
    <p:sldId id="4255" r:id="rId84"/>
    <p:sldId id="4481" r:id="rId85"/>
    <p:sldId id="4478" r:id="rId86"/>
    <p:sldId id="4480" r:id="rId87"/>
    <p:sldId id="4483" r:id="rId88"/>
    <p:sldId id="4485" r:id="rId89"/>
    <p:sldId id="4499" r:id="rId90"/>
    <p:sldId id="4391" r:id="rId91"/>
    <p:sldId id="4392" r:id="rId92"/>
    <p:sldId id="4463" r:id="rId93"/>
    <p:sldId id="4394" r:id="rId94"/>
    <p:sldId id="4395" r:id="rId95"/>
    <p:sldId id="4396" r:id="rId96"/>
    <p:sldId id="4397" r:id="rId97"/>
    <p:sldId id="4398" r:id="rId98"/>
    <p:sldId id="4399" r:id="rId99"/>
    <p:sldId id="4400" r:id="rId100"/>
    <p:sldId id="4401" r:id="rId101"/>
    <p:sldId id="4402" r:id="rId102"/>
    <p:sldId id="4454" r:id="rId103"/>
    <p:sldId id="4404" r:id="rId104"/>
    <p:sldId id="4464" r:id="rId105"/>
    <p:sldId id="4457" r:id="rId106"/>
    <p:sldId id="4456" r:id="rId107"/>
    <p:sldId id="4442" r:id="rId108"/>
    <p:sldId id="4503" r:id="rId109"/>
    <p:sldId id="4506" r:id="rId110"/>
    <p:sldId id="4507" r:id="rId111"/>
    <p:sldId id="4498" r:id="rId112"/>
    <p:sldId id="4467" r:id="rId113"/>
    <p:sldId id="4410" r:id="rId114"/>
    <p:sldId id="4411" r:id="rId115"/>
    <p:sldId id="4412" r:id="rId116"/>
    <p:sldId id="4413" r:id="rId117"/>
    <p:sldId id="4213" r:id="rId118"/>
    <p:sldId id="4167" r:id="rId119"/>
    <p:sldId id="4294" r:id="rId120"/>
    <p:sldId id="3845" r:id="rId121"/>
    <p:sldId id="4310" r:id="rId122"/>
    <p:sldId id="3846" r:id="rId123"/>
    <p:sldId id="3847" r:id="rId124"/>
    <p:sldId id="3850" r:id="rId125"/>
    <p:sldId id="4311" r:id="rId126"/>
    <p:sldId id="4312" r:id="rId127"/>
    <p:sldId id="4428" r:id="rId128"/>
    <p:sldId id="4429" r:id="rId129"/>
    <p:sldId id="4430" r:id="rId130"/>
    <p:sldId id="4462" r:id="rId131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3300"/>
    <a:srgbClr val="00FF00"/>
    <a:srgbClr val="FF0066"/>
    <a:srgbClr val="0099FF"/>
    <a:srgbClr val="E20000"/>
    <a:srgbClr val="FFFF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4" autoAdjust="0"/>
    <p:restoredTop sz="98609" autoAdjust="0"/>
  </p:normalViewPr>
  <p:slideViewPr>
    <p:cSldViewPr>
      <p:cViewPr varScale="1">
        <p:scale>
          <a:sx n="74" d="100"/>
          <a:sy n="74" d="100"/>
        </p:scale>
        <p:origin x="-11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7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slide" Target="slides/slide122.xml"/><Relationship Id="rId13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21.wmf"/><Relationship Id="rId7" Type="http://schemas.openxmlformats.org/officeDocument/2006/relationships/image" Target="../media/image2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10" Type="http://schemas.openxmlformats.org/officeDocument/2006/relationships/image" Target="../media/image56.wmf"/><Relationship Id="rId4" Type="http://schemas.openxmlformats.org/officeDocument/2006/relationships/image" Target="../media/image51.wmf"/><Relationship Id="rId9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3.wmf"/><Relationship Id="rId7" Type="http://schemas.openxmlformats.org/officeDocument/2006/relationships/image" Target="../media/image60.wmf"/><Relationship Id="rId2" Type="http://schemas.openxmlformats.org/officeDocument/2006/relationships/image" Target="../media/image52.wmf"/><Relationship Id="rId1" Type="http://schemas.openxmlformats.org/officeDocument/2006/relationships/image" Target="../media/image21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10" Type="http://schemas.openxmlformats.org/officeDocument/2006/relationships/image" Target="../media/image63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58.wmf"/><Relationship Id="rId7" Type="http://schemas.openxmlformats.org/officeDocument/2006/relationships/image" Target="../media/image63.wmf"/><Relationship Id="rId2" Type="http://schemas.openxmlformats.org/officeDocument/2006/relationships/image" Target="../media/image57.wmf"/><Relationship Id="rId1" Type="http://schemas.openxmlformats.org/officeDocument/2006/relationships/image" Target="../media/image71.wmf"/><Relationship Id="rId6" Type="http://schemas.openxmlformats.org/officeDocument/2006/relationships/image" Target="../media/image74.wmf"/><Relationship Id="rId11" Type="http://schemas.openxmlformats.org/officeDocument/2006/relationships/image" Target="../media/image78.wmf"/><Relationship Id="rId5" Type="http://schemas.openxmlformats.org/officeDocument/2006/relationships/image" Target="../media/image73.wmf"/><Relationship Id="rId10" Type="http://schemas.openxmlformats.org/officeDocument/2006/relationships/image" Target="../media/image77.wmf"/><Relationship Id="rId4" Type="http://schemas.openxmlformats.org/officeDocument/2006/relationships/image" Target="../media/image72.wmf"/><Relationship Id="rId9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2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2.wmf"/><Relationship Id="rId1" Type="http://schemas.openxmlformats.org/officeDocument/2006/relationships/image" Target="../media/image94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Relationship Id="rId9" Type="http://schemas.openxmlformats.org/officeDocument/2006/relationships/image" Target="../media/image10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99.wmf"/><Relationship Id="rId4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9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2" Type="http://schemas.openxmlformats.org/officeDocument/2006/relationships/image" Target="../media/image109.wmf"/><Relationship Id="rId1" Type="http://schemas.openxmlformats.org/officeDocument/2006/relationships/image" Target="../media/image2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4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4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5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4" Type="http://schemas.openxmlformats.org/officeDocument/2006/relationships/image" Target="../media/image13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8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94.wmf"/><Relationship Id="rId7" Type="http://schemas.openxmlformats.org/officeDocument/2006/relationships/image" Target="../media/image148.wmf"/><Relationship Id="rId2" Type="http://schemas.openxmlformats.org/officeDocument/2006/relationships/image" Target="../media/image144.wmf"/><Relationship Id="rId1" Type="http://schemas.openxmlformats.org/officeDocument/2006/relationships/image" Target="../media/image2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4" Type="http://schemas.openxmlformats.org/officeDocument/2006/relationships/image" Target="../media/image13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4.wmf"/><Relationship Id="rId4" Type="http://schemas.openxmlformats.org/officeDocument/2006/relationships/image" Target="../media/image16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29.wmf"/><Relationship Id="rId5" Type="http://schemas.openxmlformats.org/officeDocument/2006/relationships/image" Target="../media/image24.wmf"/><Relationship Id="rId10" Type="http://schemas.openxmlformats.org/officeDocument/2006/relationships/image" Target="../media/image28.wmf"/><Relationship Id="rId4" Type="http://schemas.openxmlformats.org/officeDocument/2006/relationships/image" Target="../media/image23.wmf"/><Relationship Id="rId9" Type="http://schemas.openxmlformats.org/officeDocument/2006/relationships/image" Target="../media/image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Relationship Id="rId4" Type="http://schemas.openxmlformats.org/officeDocument/2006/relationships/image" Target="../media/image219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Relationship Id="rId4" Type="http://schemas.openxmlformats.org/officeDocument/2006/relationships/image" Target="../media/image22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Relationship Id="rId5" Type="http://schemas.openxmlformats.org/officeDocument/2006/relationships/image" Target="../media/image226.wmf"/><Relationship Id="rId4" Type="http://schemas.openxmlformats.org/officeDocument/2006/relationships/image" Target="../media/image22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1.wmf"/><Relationship Id="rId1" Type="http://schemas.openxmlformats.org/officeDocument/2006/relationships/image" Target="../media/image30.wmf"/><Relationship Id="rId6" Type="http://schemas.openxmlformats.org/officeDocument/2006/relationships/image" Target="../media/image32.wmf"/><Relationship Id="rId5" Type="http://schemas.openxmlformats.org/officeDocument/2006/relationships/image" Target="../media/image29.wmf"/><Relationship Id="rId4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A37FB2-C1AA-4B70-8E42-C22FD7BBD3E8}" type="datetimeFigureOut">
              <a:rPr lang="zh-CN" altLang="en-US"/>
              <a:pPr>
                <a:defRPr/>
              </a:pPr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992BCC3-7C12-4654-992D-8C4F6D755B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790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2BCC3-7C12-4654-992D-8C4F6D755BD7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8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87C688-C0B6-411D-A35B-ACBBA341EF63}" type="slidenum">
              <a:rPr lang="zh-CN" altLang="en-US" smtClean="0">
                <a:latin typeface="French Script MT" pitchFamily="66" charset="0"/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zh-CN" altLang="en-US" smtClean="0">
              <a:latin typeface="French Script MT" pitchFamily="6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2BCC3-7C12-4654-992D-8C4F6D755BD7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9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2BCC3-7C12-4654-992D-8C4F6D755BD7}" type="slidenum">
              <a:rPr lang="zh-CN" altLang="en-US" smtClean="0"/>
              <a:pPr>
                <a:defRPr/>
              </a:pPr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E5A50E2-E4D9-4532-8FF3-444543D9456C}" type="slidenum">
              <a:rPr lang="zh-CN" altLang="en-US" smtClean="0">
                <a:solidFill>
                  <a:srgbClr val="000000"/>
                </a:solidFill>
                <a:latin typeface="French Script MT" pitchFamily="66" charset="0"/>
              </a:rPr>
              <a:pPr algn="r" eaLnBrk="1" hangingPunct="1">
                <a:spcBef>
                  <a:spcPct val="0"/>
                </a:spcBef>
              </a:pPr>
              <a:t>126</a:t>
            </a:fld>
            <a:endParaRPr lang="zh-CN" altLang="en-US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91CBF-8B69-4411-8FED-8F55691ABA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6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C9643-EA1A-400A-8955-116BE83610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32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AB2D1-06A2-4E0B-B44C-0A5060E092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43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941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1941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99B7-655D-4B0A-B630-52D7C16B69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90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45317-4ECE-40A6-A8D7-68108B1F67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18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42C77-DB92-4991-B1DB-599313DBDF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77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905E6-077C-4A44-B82E-7BF1B9E2EF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674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643C8-8D6F-4999-A709-EAF2D930DD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422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66472-0799-4446-AB5C-0FFA7E6D36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697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036BC-5CAC-4E6D-9018-0DCCC1BBFA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569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5F6D4-9738-4163-BF3F-5428AB8650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98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9F6-67CE-450C-891C-8D73B65D84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85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C4E39-4148-4C6C-A553-C57F22683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248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49C0A-2AE5-45BB-A324-97F758B023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261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9D0C0-5C59-4EDB-93F7-A0744DC80F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010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C8F76-76F0-4BEA-9B46-2441D2D466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1458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D8064-014F-412E-A8D3-84D1B8F4EA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12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0B19C-53AC-49FC-A296-9CB5A7BC59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529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6AB9B-FB54-4B81-8F72-EB208C09E1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0432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49934-D40E-463C-A04E-8F770A5CE4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063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F8AF-0F39-477E-89D8-2E69FD16D1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346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05B2B-391E-4A9F-8C4A-D79A5EA3BF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635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AAD65-9044-40E3-9520-4AA128C951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8994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F430C-FB5B-4506-8F54-90519E8E46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910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5B765-A588-41ED-AF7C-9A541BBD94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9515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A14F2-6718-424E-A5D2-ADC11FFC54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921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4389 w 6027"/>
                <a:gd name="T1" fmla="*/ 32 h 2296"/>
                <a:gd name="T2" fmla="*/ 0 w 6027"/>
                <a:gd name="T3" fmla="*/ 32 h 2296"/>
                <a:gd name="T4" fmla="*/ 0 w 6027"/>
                <a:gd name="T5" fmla="*/ 0 h 2296"/>
                <a:gd name="T6" fmla="*/ 4389 w 6027"/>
                <a:gd name="T7" fmla="*/ 0 h 2296"/>
                <a:gd name="T8" fmla="*/ 4389 w 6027"/>
                <a:gd name="T9" fmla="*/ 32 h 2296"/>
                <a:gd name="T10" fmla="*/ 4389 w 6027"/>
                <a:gd name="T11" fmla="*/ 32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39 h 353"/>
                  <a:gd name="T4" fmla="*/ 24 w 186"/>
                  <a:gd name="T5" fmla="*/ 67 h 353"/>
                  <a:gd name="T6" fmla="*/ 18 w 186"/>
                  <a:gd name="T7" fmla="*/ 145 h 353"/>
                  <a:gd name="T8" fmla="*/ 42 w 186"/>
                  <a:gd name="T9" fmla="*/ 251 h 353"/>
                  <a:gd name="T10" fmla="*/ 48 w 186"/>
                  <a:gd name="T11" fmla="*/ 356 h 353"/>
                  <a:gd name="T12" fmla="*/ 0 w 186"/>
                  <a:gd name="T13" fmla="*/ 777 h 353"/>
                  <a:gd name="T14" fmla="*/ 54 w 186"/>
                  <a:gd name="T15" fmla="*/ 514 h 353"/>
                  <a:gd name="T16" fmla="*/ 84 w 186"/>
                  <a:gd name="T17" fmla="*/ 474 h 353"/>
                  <a:gd name="T18" fmla="*/ 126 w 186"/>
                  <a:gd name="T19" fmla="*/ 278 h 353"/>
                  <a:gd name="T20" fmla="*/ 144 w 186"/>
                  <a:gd name="T21" fmla="*/ 263 h 353"/>
                  <a:gd name="T22" fmla="*/ 144 w 186"/>
                  <a:gd name="T23" fmla="*/ 198 h 353"/>
                  <a:gd name="T24" fmla="*/ 186 w 186"/>
                  <a:gd name="T25" fmla="*/ 145 h 353"/>
                  <a:gd name="T26" fmla="*/ 162 w 186"/>
                  <a:gd name="T27" fmla="*/ 131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13 h 66"/>
                  <a:gd name="T8" fmla="*/ 6 w 155"/>
                  <a:gd name="T9" fmla="*/ 39 h 66"/>
                  <a:gd name="T10" fmla="*/ 0 w 155"/>
                  <a:gd name="T11" fmla="*/ 54 h 66"/>
                  <a:gd name="T12" fmla="*/ 78 w 155"/>
                  <a:gd name="T13" fmla="*/ 132 h 66"/>
                  <a:gd name="T14" fmla="*/ 96 w 155"/>
                  <a:gd name="T15" fmla="*/ 93 h 66"/>
                  <a:gd name="T16" fmla="*/ 155 w 155"/>
                  <a:gd name="T17" fmla="*/ 147 h 66"/>
                  <a:gd name="T18" fmla="*/ 126 w 155"/>
                  <a:gd name="T19" fmla="*/ 5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83 h 72"/>
                  <a:gd name="T2" fmla="*/ 0 w 42"/>
                  <a:gd name="T3" fmla="*/ 42 h 72"/>
                  <a:gd name="T4" fmla="*/ 12 w 42"/>
                  <a:gd name="T5" fmla="*/ 14 h 72"/>
                  <a:gd name="T6" fmla="*/ 0 w 42"/>
                  <a:gd name="T7" fmla="*/ 14 h 72"/>
                  <a:gd name="T8" fmla="*/ 12 w 42"/>
                  <a:gd name="T9" fmla="*/ 14 h 72"/>
                  <a:gd name="T10" fmla="*/ 24 w 42"/>
                  <a:gd name="T11" fmla="*/ 14 h 72"/>
                  <a:gd name="T12" fmla="*/ 36 w 42"/>
                  <a:gd name="T13" fmla="*/ 14 h 72"/>
                  <a:gd name="T14" fmla="*/ 42 w 42"/>
                  <a:gd name="T15" fmla="*/ 0 h 72"/>
                  <a:gd name="T16" fmla="*/ 30 w 42"/>
                  <a:gd name="T17" fmla="*/ 42 h 72"/>
                  <a:gd name="T18" fmla="*/ 42 w 42"/>
                  <a:gd name="T19" fmla="*/ 111 h 72"/>
                  <a:gd name="T20" fmla="*/ 12 w 42"/>
                  <a:gd name="T21" fmla="*/ 163 h 72"/>
                  <a:gd name="T22" fmla="*/ 6 w 42"/>
                  <a:gd name="T23" fmla="*/ 83 h 72"/>
                  <a:gd name="T24" fmla="*/ 6 w 42"/>
                  <a:gd name="T25" fmla="*/ 83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7 h 287"/>
                <a:gd name="T4" fmla="*/ 66 w 365"/>
                <a:gd name="T5" fmla="*/ 122 h 287"/>
                <a:gd name="T6" fmla="*/ 143 w 365"/>
                <a:gd name="T7" fmla="*/ 201 h 287"/>
                <a:gd name="T8" fmla="*/ 191 w 365"/>
                <a:gd name="T9" fmla="*/ 183 h 287"/>
                <a:gd name="T10" fmla="*/ 341 w 365"/>
                <a:gd name="T11" fmla="*/ 315 h 287"/>
                <a:gd name="T12" fmla="*/ 305 w 365"/>
                <a:gd name="T13" fmla="*/ 192 h 287"/>
                <a:gd name="T14" fmla="*/ 365 w 365"/>
                <a:gd name="T15" fmla="*/ 146 h 287"/>
                <a:gd name="T16" fmla="*/ 359 w 365"/>
                <a:gd name="T17" fmla="*/ 140 h 287"/>
                <a:gd name="T18" fmla="*/ 335 w 365"/>
                <a:gd name="T19" fmla="*/ 128 h 287"/>
                <a:gd name="T20" fmla="*/ 299 w 365"/>
                <a:gd name="T21" fmla="*/ 97 h 287"/>
                <a:gd name="T22" fmla="*/ 257 w 365"/>
                <a:gd name="T23" fmla="*/ 79 h 287"/>
                <a:gd name="T24" fmla="*/ 215 w 365"/>
                <a:gd name="T25" fmla="*/ 61 h 287"/>
                <a:gd name="T26" fmla="*/ 173 w 365"/>
                <a:gd name="T27" fmla="*/ 43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7 h 60"/>
                <a:gd name="T16" fmla="*/ 65 w 71"/>
                <a:gd name="T17" fmla="*/ 49 h 60"/>
                <a:gd name="T18" fmla="*/ 71 w 71"/>
                <a:gd name="T19" fmla="*/ 61 h 60"/>
                <a:gd name="T20" fmla="*/ 71 w 71"/>
                <a:gd name="T21" fmla="*/ 67 h 60"/>
                <a:gd name="T22" fmla="*/ 59 w 71"/>
                <a:gd name="T23" fmla="*/ 61 h 60"/>
                <a:gd name="T24" fmla="*/ 47 w 71"/>
                <a:gd name="T25" fmla="*/ 49 h 60"/>
                <a:gd name="T26" fmla="*/ 23 w 71"/>
                <a:gd name="T27" fmla="*/ 37 h 60"/>
                <a:gd name="T28" fmla="*/ 23 w 71"/>
                <a:gd name="T29" fmla="*/ 43 h 60"/>
                <a:gd name="T30" fmla="*/ 18 w 71"/>
                <a:gd name="T31" fmla="*/ 49 h 60"/>
                <a:gd name="T32" fmla="*/ 12 w 71"/>
                <a:gd name="T33" fmla="*/ 55 h 60"/>
                <a:gd name="T34" fmla="*/ 6 w 71"/>
                <a:gd name="T35" fmla="*/ 55 h 60"/>
                <a:gd name="T36" fmla="*/ 6 w 71"/>
                <a:gd name="T37" fmla="*/ 55 h 60"/>
                <a:gd name="T38" fmla="*/ 6 w 71"/>
                <a:gd name="T39" fmla="*/ 43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1 h 162"/>
                <a:gd name="T10" fmla="*/ 96 w 161"/>
                <a:gd name="T11" fmla="*/ 67 h 162"/>
                <a:gd name="T12" fmla="*/ 102 w 161"/>
                <a:gd name="T13" fmla="*/ 79 h 162"/>
                <a:gd name="T14" fmla="*/ 108 w 161"/>
                <a:gd name="T15" fmla="*/ 91 h 162"/>
                <a:gd name="T16" fmla="*/ 120 w 161"/>
                <a:gd name="T17" fmla="*/ 103 h 162"/>
                <a:gd name="T18" fmla="*/ 143 w 161"/>
                <a:gd name="T19" fmla="*/ 121 h 162"/>
                <a:gd name="T20" fmla="*/ 155 w 161"/>
                <a:gd name="T21" fmla="*/ 152 h 162"/>
                <a:gd name="T22" fmla="*/ 161 w 161"/>
                <a:gd name="T23" fmla="*/ 170 h 162"/>
                <a:gd name="T24" fmla="*/ 161 w 161"/>
                <a:gd name="T25" fmla="*/ 176 h 162"/>
                <a:gd name="T26" fmla="*/ 96 w 161"/>
                <a:gd name="T27" fmla="*/ 109 h 162"/>
                <a:gd name="T28" fmla="*/ 30 w 161"/>
                <a:gd name="T29" fmla="*/ 61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7 h 60"/>
                <a:gd name="T4" fmla="*/ 41 w 59"/>
                <a:gd name="T5" fmla="*/ 43 h 60"/>
                <a:gd name="T6" fmla="*/ 47 w 59"/>
                <a:gd name="T7" fmla="*/ 49 h 60"/>
                <a:gd name="T8" fmla="*/ 53 w 59"/>
                <a:gd name="T9" fmla="*/ 61 h 60"/>
                <a:gd name="T10" fmla="*/ 53 w 59"/>
                <a:gd name="T11" fmla="*/ 67 h 60"/>
                <a:gd name="T12" fmla="*/ 47 w 59"/>
                <a:gd name="T13" fmla="*/ 61 h 60"/>
                <a:gd name="T14" fmla="*/ 35 w 59"/>
                <a:gd name="T15" fmla="*/ 55 h 60"/>
                <a:gd name="T16" fmla="*/ 23 w 59"/>
                <a:gd name="T17" fmla="*/ 43 h 60"/>
                <a:gd name="T18" fmla="*/ 17 w 59"/>
                <a:gd name="T19" fmla="*/ 37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3 h 204"/>
                <a:gd name="T2" fmla="*/ 245 w 245"/>
                <a:gd name="T3" fmla="*/ 49 h 204"/>
                <a:gd name="T4" fmla="*/ 209 w 245"/>
                <a:gd name="T5" fmla="*/ 91 h 204"/>
                <a:gd name="T6" fmla="*/ 143 w 245"/>
                <a:gd name="T7" fmla="*/ 146 h 204"/>
                <a:gd name="T8" fmla="*/ 167 w 245"/>
                <a:gd name="T9" fmla="*/ 170 h 204"/>
                <a:gd name="T10" fmla="*/ 179 w 245"/>
                <a:gd name="T11" fmla="*/ 225 h 204"/>
                <a:gd name="T12" fmla="*/ 77 w 245"/>
                <a:gd name="T13" fmla="*/ 146 h 204"/>
                <a:gd name="T14" fmla="*/ 47 w 245"/>
                <a:gd name="T15" fmla="*/ 91 h 204"/>
                <a:gd name="T16" fmla="*/ 89 w 245"/>
                <a:gd name="T17" fmla="*/ 73 h 204"/>
                <a:gd name="T18" fmla="*/ 59 w 245"/>
                <a:gd name="T19" fmla="*/ 43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3 h 204"/>
                <a:gd name="T50" fmla="*/ 233 w 245"/>
                <a:gd name="T51" fmla="*/ 43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FBC4D-FFA2-42B3-BE8B-9CB431A8F7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9821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664CA-C7F3-4908-9466-5BCE454931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967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4F009-785B-4321-9367-3EA235C8FC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508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A3FF3-E5B6-4B5D-9B4B-B06C3EABE1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450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38718-15EA-4701-86B2-9E94B1D2DD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025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5385D-87BC-4B3D-92AD-72EB5F2EC0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366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25DF0-95FD-4DE1-9BFA-87BF8E318C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52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5C36F-670D-411D-97C2-4822DBE8A1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0760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B3E9C-56C8-4096-A93A-EBFA37F493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91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CEDEE-DF4B-4767-A9B8-1352EF3DFE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3140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E6C3E-2FF3-4078-9B31-92F9559F16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291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EBD0-D114-41A9-A9ED-9D90FC53D2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8247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7EB88-D17E-4C02-8148-2B3F0F0DD0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3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55DD5-F6A1-4EB5-9941-F56384986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3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48446-38B3-49D1-AF62-03167593E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69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5A88B-4984-4395-89FA-7CCA52A66B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24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AB416-BBFA-47C1-B4FA-514FAC6DB3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91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95E15-8FEF-4B28-98FD-327DDAA54A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18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884D9AC7-AE70-460F-8E3E-AE13EC25F2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7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83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51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8183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206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2068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2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183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05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2059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183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81839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1839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C897D809-6B75-4B3B-90BA-030134DAC0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520" r:id="rId1"/>
    <p:sldLayoutId id="2147486456" r:id="rId2"/>
    <p:sldLayoutId id="2147486457" r:id="rId3"/>
    <p:sldLayoutId id="2147486458" r:id="rId4"/>
    <p:sldLayoutId id="2147486459" r:id="rId5"/>
    <p:sldLayoutId id="2147486460" r:id="rId6"/>
    <p:sldLayoutId id="2147486461" r:id="rId7"/>
    <p:sldLayoutId id="2147486462" r:id="rId8"/>
    <p:sldLayoutId id="2147486463" r:id="rId9"/>
    <p:sldLayoutId id="2147486464" r:id="rId10"/>
    <p:sldLayoutId id="214748646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12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09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14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4116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7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8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9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0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10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4107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1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2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E9B52F4F-33CA-4AA4-9C78-8B65D713AD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476" r:id="rId1"/>
    <p:sldLayoutId id="2147486477" r:id="rId2"/>
    <p:sldLayoutId id="2147486478" r:id="rId3"/>
    <p:sldLayoutId id="2147486479" r:id="rId4"/>
    <p:sldLayoutId id="2147486480" r:id="rId5"/>
    <p:sldLayoutId id="2147486481" r:id="rId6"/>
    <p:sldLayoutId id="2147486482" r:id="rId7"/>
    <p:sldLayoutId id="2147486483" r:id="rId8"/>
    <p:sldLayoutId id="2147486484" r:id="rId9"/>
    <p:sldLayoutId id="2147486485" r:id="rId10"/>
    <p:sldLayoutId id="214748652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751CF93E-0256-4C5B-89E8-628EBB0C50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09" r:id="rId1"/>
    <p:sldLayoutId id="2147486510" r:id="rId2"/>
    <p:sldLayoutId id="2147486511" r:id="rId3"/>
    <p:sldLayoutId id="2147486512" r:id="rId4"/>
    <p:sldLayoutId id="2147486513" r:id="rId5"/>
    <p:sldLayoutId id="2147486514" r:id="rId6"/>
    <p:sldLayoutId id="2147486515" r:id="rId7"/>
    <p:sldLayoutId id="2147486516" r:id="rId8"/>
    <p:sldLayoutId id="2147486517" r:id="rId9"/>
    <p:sldLayoutId id="2147486518" r:id="rId10"/>
    <p:sldLayoutId id="21474865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oleObject" Target="../embeddings/oleObject201.bin"/><Relationship Id="rId7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201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206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oleObject" Target="../embeddings/oleObject211.bin"/><Relationship Id="rId3" Type="http://schemas.openxmlformats.org/officeDocument/2006/relationships/oleObject" Target="../embeddings/oleObject208.bin"/><Relationship Id="rId7" Type="http://schemas.openxmlformats.org/officeDocument/2006/relationships/image" Target="../media/image259.png"/><Relationship Id="rId12" Type="http://schemas.openxmlformats.org/officeDocument/2006/relationships/image" Target="../media/image21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7.w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58.png"/><Relationship Id="rId11" Type="http://schemas.openxmlformats.org/officeDocument/2006/relationships/oleObject" Target="../embeddings/oleObject210.bin"/><Relationship Id="rId5" Type="http://schemas.openxmlformats.org/officeDocument/2006/relationships/image" Target="../media/image257.png"/><Relationship Id="rId15" Type="http://schemas.openxmlformats.org/officeDocument/2006/relationships/oleObject" Target="../embeddings/oleObject212.bin"/><Relationship Id="rId10" Type="http://schemas.openxmlformats.org/officeDocument/2006/relationships/image" Target="../media/image209.wmf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03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9.w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11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14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215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19.wmf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221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223.bin"/><Relationship Id="rId10" Type="http://schemas.openxmlformats.org/officeDocument/2006/relationships/image" Target="../media/image221.wmf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225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2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23.wmf"/><Relationship Id="rId11" Type="http://schemas.openxmlformats.org/officeDocument/2006/relationships/oleObject" Target="../embeddings/oleObject230.bin"/><Relationship Id="rId5" Type="http://schemas.openxmlformats.org/officeDocument/2006/relationships/oleObject" Target="../embeddings/oleObject227.bin"/><Relationship Id="rId10" Type="http://schemas.openxmlformats.org/officeDocument/2006/relationships/image" Target="../media/image225.wmf"/><Relationship Id="rId4" Type="http://schemas.openxmlformats.org/officeDocument/2006/relationships/image" Target="../media/image222.wmf"/><Relationship Id="rId9" Type="http://schemas.openxmlformats.org/officeDocument/2006/relationships/oleObject" Target="../embeddings/oleObject22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9.w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wmf"/><Relationship Id="rId3" Type="http://schemas.openxmlformats.org/officeDocument/2006/relationships/oleObject" Target="../embeddings/oleObject231.bin"/><Relationship Id="rId7" Type="http://schemas.openxmlformats.org/officeDocument/2006/relationships/oleObject" Target="../embeddings/oleObject2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232.bin"/><Relationship Id="rId4" Type="http://schemas.openxmlformats.org/officeDocument/2006/relationships/image" Target="../media/image227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whydomath.org/node/wavlets/jpeg2000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230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231.wmf"/><Relationship Id="rId4" Type="http://schemas.openxmlformats.org/officeDocument/2006/relationships/oleObject" Target="../embeddings/oleObject235.bin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20" Type="http://schemas.openxmlformats.org/officeDocument/2006/relationships/image" Target="../media/image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5.wmf"/><Relationship Id="rId22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image" Target="../media/image4.jpeg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2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image" Target="../media/image4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image" Target="../media/image4.jpeg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0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2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51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3.wmf"/><Relationship Id="rId22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1.w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wmf"/><Relationship Id="rId20" Type="http://schemas.openxmlformats.org/officeDocument/2006/relationships/image" Target="../media/image6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59.wmf"/><Relationship Id="rId22" Type="http://schemas.openxmlformats.org/officeDocument/2006/relationships/image" Target="../media/image6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6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74.wmf"/><Relationship Id="rId22" Type="http://schemas.openxmlformats.org/officeDocument/2006/relationships/image" Target="../media/image7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95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4.jpe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88.wmf"/><Relationship Id="rId17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3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image" Target="../media/image89.wmf"/><Relationship Id="rId10" Type="http://schemas.openxmlformats.org/officeDocument/2006/relationships/image" Target="../media/image87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00.bin"/><Relationship Id="rId14" Type="http://schemas.openxmlformats.org/officeDocument/2006/relationships/oleObject" Target="../embeddings/oleObject10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0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7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3" Type="http://schemas.openxmlformats.org/officeDocument/2006/relationships/image" Target="../media/image234.png"/><Relationship Id="rId7" Type="http://schemas.openxmlformats.org/officeDocument/2006/relationships/image" Target="../media/image103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4.jpeg"/><Relationship Id="rId4" Type="http://schemas.openxmlformats.org/officeDocument/2006/relationships/image" Target="../media/image92.jpeg"/><Relationship Id="rId9" Type="http://schemas.openxmlformats.org/officeDocument/2006/relationships/image" Target="../media/image2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114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9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18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93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2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10" Type="http://schemas.openxmlformats.org/officeDocument/2006/relationships/image" Target="../media/image111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13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119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3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3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2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25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149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28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3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29.w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15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32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3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37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161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image" Target="../media/image141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12" Type="http://schemas.openxmlformats.org/officeDocument/2006/relationships/oleObject" Target="../embeddings/oleObject166.bin"/><Relationship Id="rId17" Type="http://schemas.openxmlformats.org/officeDocument/2006/relationships/image" Target="../media/image13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8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4.wmf"/><Relationship Id="rId11" Type="http://schemas.openxmlformats.org/officeDocument/2006/relationships/image" Target="../media/image143.jpeg"/><Relationship Id="rId5" Type="http://schemas.openxmlformats.org/officeDocument/2006/relationships/oleObject" Target="../embeddings/oleObject163.bin"/><Relationship Id="rId15" Type="http://schemas.openxmlformats.org/officeDocument/2006/relationships/image" Target="../media/image142.wmf"/><Relationship Id="rId10" Type="http://schemas.openxmlformats.org/officeDocument/2006/relationships/image" Target="../media/image14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65.bin"/><Relationship Id="rId14" Type="http://schemas.openxmlformats.org/officeDocument/2006/relationships/oleObject" Target="../embeddings/oleObject167.bin"/></Relationships>
</file>

<file path=ppt/slides/_rels/slide7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17" Type="http://schemas.openxmlformats.org/officeDocument/2006/relationships/image" Target="../media/image244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7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8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10" Type="http://schemas.openxmlformats.org/officeDocument/2006/relationships/image" Target="../media/image14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47.wmf"/><Relationship Id="rId22" Type="http://schemas.openxmlformats.org/officeDocument/2006/relationships/image" Target="../media/image2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136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80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1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5.w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8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9.wmf"/><Relationship Id="rId11" Type="http://schemas.openxmlformats.org/officeDocument/2006/relationships/image" Target="../media/image161.wmf"/><Relationship Id="rId5" Type="http://schemas.openxmlformats.org/officeDocument/2006/relationships/oleObject" Target="../embeddings/oleObject187.bin"/><Relationship Id="rId10" Type="http://schemas.openxmlformats.org/officeDocument/2006/relationships/oleObject" Target="../embeddings/oleObject189.bin"/><Relationship Id="rId4" Type="http://schemas.openxmlformats.org/officeDocument/2006/relationships/image" Target="../media/image154.wmf"/><Relationship Id="rId9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44.png"/><Relationship Id="rId10" Type="http://schemas.openxmlformats.org/officeDocument/2006/relationships/image" Target="../media/image171.png"/><Relationship Id="rId9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9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78.wmf"/><Relationship Id="rId4" Type="http://schemas.openxmlformats.org/officeDocument/2006/relationships/oleObject" Target="../embeddings/oleObject190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81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0.png"/><Relationship Id="rId5" Type="http://schemas.openxmlformats.org/officeDocument/2006/relationships/image" Target="../media/image180.wmf"/><Relationship Id="rId4" Type="http://schemas.openxmlformats.org/officeDocument/2006/relationships/oleObject" Target="../embeddings/oleObject191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83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82.wmf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183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85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84.wmf"/><Relationship Id="rId10" Type="http://schemas.openxmlformats.org/officeDocument/2006/relationships/image" Target="../media/image186.png"/><Relationship Id="rId4" Type="http://schemas.openxmlformats.org/officeDocument/2006/relationships/oleObject" Target="../embeddings/oleObject193.bin"/><Relationship Id="rId9" Type="http://schemas.openxmlformats.org/officeDocument/2006/relationships/image" Target="../media/image184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87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90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195.bin"/><Relationship Id="rId9" Type="http://schemas.openxmlformats.org/officeDocument/2006/relationships/image" Target="../media/image19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93.png"/><Relationship Id="rId7" Type="http://schemas.openxmlformats.org/officeDocument/2006/relationships/image" Target="../media/image1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91.wmf"/><Relationship Id="rId4" Type="http://schemas.openxmlformats.org/officeDocument/2006/relationships/oleObject" Target="../embeddings/oleObject196.bin"/><Relationship Id="rId9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image" Target="../media/image197.wmf"/><Relationship Id="rId7" Type="http://schemas.openxmlformats.org/officeDocument/2006/relationships/oleObject" Target="../embeddings/oleObject1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98.jpeg"/><Relationship Id="rId5" Type="http://schemas.openxmlformats.org/officeDocument/2006/relationships/image" Target="../media/image194.wmf"/><Relationship Id="rId10" Type="http://schemas.openxmlformats.org/officeDocument/2006/relationships/image" Target="../media/image196.wmf"/><Relationship Id="rId4" Type="http://schemas.openxmlformats.org/officeDocument/2006/relationships/oleObject" Target="../embeddings/oleObject197.bin"/><Relationship Id="rId9" Type="http://schemas.openxmlformats.org/officeDocument/2006/relationships/oleObject" Target="../embeddings/oleObject199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41.png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2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292600"/>
            <a:ext cx="7129462" cy="122396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sz="4200" b="1" dirty="0" smtClean="0">
                <a:solidFill>
                  <a:schemeClr val="tx2"/>
                </a:solidFill>
                <a:latin typeface="Times New Roman" pitchFamily="18" charset="0"/>
              </a:rPr>
              <a:t>助教 </a:t>
            </a:r>
            <a:r>
              <a:rPr lang="en-US" altLang="zh-CN" sz="42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solidFill>
                  <a:schemeClr val="tx2"/>
                </a:solidFill>
                <a:latin typeface="Times New Roman" pitchFamily="18" charset="0"/>
              </a:rPr>
              <a:t>朱果  贾晓东 </a:t>
            </a:r>
            <a:r>
              <a:rPr lang="zh-CN" altLang="en-US" sz="4000" dirty="0" smtClean="0"/>
              <a:t>邓</a:t>
            </a:r>
            <a:r>
              <a:rPr lang="zh-CN" altLang="en-US" sz="4000" dirty="0"/>
              <a:t>思圆</a:t>
            </a:r>
            <a:endParaRPr lang="zh-CN" alt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908050"/>
            <a:ext cx="8229600" cy="30257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4800" b="1" dirty="0" smtClean="0"/>
              <a:t>高等代数  </a:t>
            </a:r>
            <a:r>
              <a:rPr lang="en-US" altLang="zh-CN" sz="4800" b="1" dirty="0" smtClean="0"/>
              <a:t>I</a:t>
            </a:r>
            <a:br>
              <a:rPr lang="en-US" altLang="zh-CN" sz="4800" b="1" dirty="0" smtClean="0"/>
            </a:br>
            <a:r>
              <a:rPr lang="zh-CN" altLang="en-US" b="1" dirty="0" smtClean="0"/>
              <a:t>主讲教师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高 峡 </a:t>
            </a:r>
            <a:r>
              <a:rPr lang="zh-CN" altLang="en-US" sz="6000" b="1" dirty="0" smtClean="0"/>
              <a:t/>
            </a:r>
            <a:br>
              <a:rPr lang="zh-CN" altLang="en-US" sz="6000" b="1" dirty="0" smtClean="0"/>
            </a:br>
            <a:r>
              <a:rPr lang="zh-CN" altLang="en-US" sz="6000" b="1" dirty="0" smtClean="0"/>
              <a:t> </a:t>
            </a:r>
            <a:r>
              <a:rPr lang="zh-CN" altLang="en-US" sz="3600" b="1" dirty="0" smtClean="0"/>
              <a:t>理科楼 </a:t>
            </a:r>
            <a:r>
              <a:rPr lang="en-US" altLang="zh-CN" sz="3600" b="1" dirty="0" smtClean="0"/>
              <a:t>1473W</a:t>
            </a:r>
            <a:r>
              <a:rPr lang="en-US" altLang="zh-CN" b="1" dirty="0" smtClean="0"/>
              <a:t>   </a:t>
            </a:r>
            <a:endParaRPr lang="en-US" altLang="zh-CN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1360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399296"/>
                <a:ext cx="6268897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的长度定义为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9296"/>
                <a:ext cx="6268897" cy="1906548"/>
              </a:xfrm>
              <a:prstGeom prst="rect">
                <a:avLst/>
              </a:prstGeom>
              <a:blipFill rotWithShape="1">
                <a:blip r:embed="rId2"/>
                <a:stretch>
                  <a:fillRect l="-2140" r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9940" y="2683024"/>
                <a:ext cx="7896777" cy="724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,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e>
                      </m:ra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0" y="2683024"/>
                <a:ext cx="7896777" cy="7243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7544" y="4221088"/>
                <a:ext cx="6961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  <m:r>
                      <a:rPr lang="en-US" altLang="zh-CN" b="1" i="0" smtClean="0">
                        <a:latin typeface="Cambria Math"/>
                      </a:rPr>
                      <m:t> , </m:t>
                    </m:r>
                    <m:r>
                      <a:rPr lang="zh-CN" altLang="en-US" b="1" i="0" smtClean="0">
                        <a:latin typeface="Cambria Math"/>
                      </a:rPr>
                      <m:t>𝛃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两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顶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点之间的距离定义为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21088"/>
                <a:ext cx="6961458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21875" r="-183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2013" y="5147468"/>
                <a:ext cx="7866256" cy="109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−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 (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 (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3" y="5147468"/>
                <a:ext cx="7866256" cy="10944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8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b="1" dirty="0" smtClean="0">
                <a:latin typeface="Times New Roman" pitchFamily="18" charset="0"/>
              </a:rPr>
              <a:t>将矩阵 </a:t>
            </a:r>
            <a:r>
              <a:rPr lang="en-US" altLang="zh-CN" b="1" dirty="0" smtClean="0">
                <a:latin typeface="Times New Roman" pitchFamily="18" charset="0"/>
              </a:rPr>
              <a:t>D </a:t>
            </a:r>
            <a:r>
              <a:rPr lang="zh-CN" altLang="en-US" b="1" dirty="0" smtClean="0">
                <a:latin typeface="Times New Roman" pitchFamily="18" charset="0"/>
              </a:rPr>
              <a:t>的元素按以下方式写成一个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一维数组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再作 </a:t>
            </a:r>
            <a:r>
              <a:rPr lang="en-US" altLang="zh-CN" b="1" dirty="0" smtClean="0">
                <a:latin typeface="Times New Roman" pitchFamily="18" charset="0"/>
              </a:rPr>
              <a:t>Huffman </a:t>
            </a:r>
            <a:r>
              <a:rPr lang="zh-CN" altLang="en-US" b="1" dirty="0" smtClean="0">
                <a:latin typeface="Times New Roman" pitchFamily="18" charset="0"/>
              </a:rPr>
              <a:t>编码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3 , 14 , 30, 6,  9, 2, 0,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4 ,  6 ,  4,   3,   7,  5,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1,  0,  0,  0,  1,  1,  0,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0,  0,  1,  2,  0,  0,  0,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0, … , 0                                              </a:t>
            </a:r>
          </a:p>
        </p:txBody>
      </p:sp>
      <p:pic>
        <p:nvPicPr>
          <p:cNvPr id="1157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4173537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9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29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29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29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29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Line 4"/>
          <p:cNvSpPr>
            <a:spLocks noChangeShapeType="1"/>
          </p:cNvSpPr>
          <p:nvPr/>
        </p:nvSpPr>
        <p:spPr bwMode="auto">
          <a:xfrm>
            <a:off x="1909005" y="6514288"/>
            <a:ext cx="561657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4452" name="Rectangle 5"/>
          <p:cNvSpPr>
            <a:spLocks noChangeArrowheads="1"/>
          </p:cNvSpPr>
          <p:nvPr/>
        </p:nvSpPr>
        <p:spPr bwMode="auto">
          <a:xfrm>
            <a:off x="1547813" y="5949950"/>
            <a:ext cx="6192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French Script MT" pitchFamily="66" charset="0"/>
              </a:rPr>
              <a:t>列向量由低频到高频排列</a:t>
            </a: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2274374" y="584904"/>
            <a:ext cx="4824412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余弦变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French Script MT" pitchFamily="66" charset="0"/>
              </a:rPr>
              <a:t>换 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</a:rPr>
              <a:t>正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交</a:t>
            </a: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矩阵</a:t>
            </a:r>
          </a:p>
        </p:txBody>
      </p:sp>
      <p:sp>
        <p:nvSpPr>
          <p:cNvPr id="5755913" name="AutoShape 9"/>
          <p:cNvSpPr>
            <a:spLocks noChangeArrowheads="1"/>
          </p:cNvSpPr>
          <p:nvPr/>
        </p:nvSpPr>
        <p:spPr bwMode="auto">
          <a:xfrm>
            <a:off x="1381349" y="1697889"/>
            <a:ext cx="893025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2411760" y="1710267"/>
            <a:ext cx="1361522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4005819" y="1699919"/>
            <a:ext cx="1361522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372200" y="1697889"/>
            <a:ext cx="1937288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1043" y="1697889"/>
                <a:ext cx="7952498" cy="42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 smtClean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1" i="1" smtClean="0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𝟔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𝟏𝟎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𝟑𝟎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3" y="1697889"/>
                <a:ext cx="7952498" cy="42520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92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5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  <p:bldP spid="104452" grpId="0"/>
      <p:bldP spid="5755913" grpId="0" animBg="1"/>
      <p:bldP spid="16" grpId="0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ChangeArrowheads="1"/>
          </p:cNvSpPr>
          <p:nvPr/>
        </p:nvSpPr>
        <p:spPr bwMode="auto">
          <a:xfrm>
            <a:off x="2339975" y="476250"/>
            <a:ext cx="4319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Fourier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矩阵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1403648" y="2155568"/>
            <a:ext cx="647700" cy="3095625"/>
          </a:xfrm>
          <a:prstGeom prst="roundRect">
            <a:avLst>
              <a:gd name="adj" fmla="val 16667"/>
            </a:avLst>
          </a:prstGeom>
          <a:solidFill>
            <a:srgbClr val="67F03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2314143" y="2155569"/>
            <a:ext cx="1104392" cy="3095625"/>
          </a:xfrm>
          <a:prstGeom prst="roundRect">
            <a:avLst>
              <a:gd name="adj" fmla="val 16667"/>
            </a:avLst>
          </a:prstGeom>
          <a:solidFill>
            <a:srgbClr val="67F03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6444208" y="2155566"/>
            <a:ext cx="1584176" cy="3095625"/>
          </a:xfrm>
          <a:prstGeom prst="roundRect">
            <a:avLst>
              <a:gd name="adj" fmla="val 16667"/>
            </a:avLst>
          </a:prstGeom>
          <a:solidFill>
            <a:srgbClr val="67F03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3779912" y="2155567"/>
            <a:ext cx="1512168" cy="3095625"/>
          </a:xfrm>
          <a:prstGeom prst="roundRect">
            <a:avLst>
              <a:gd name="adj" fmla="val 16667"/>
            </a:avLst>
          </a:prstGeom>
          <a:solidFill>
            <a:srgbClr val="67F03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4756" name="Object 9"/>
          <p:cNvGraphicFramePr>
            <a:graphicFrameLocks noChangeAspect="1"/>
          </p:cNvGraphicFramePr>
          <p:nvPr/>
        </p:nvGraphicFramePr>
        <p:xfrm>
          <a:off x="1692275" y="5661025"/>
          <a:ext cx="343376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2" name="公式" r:id="rId3" imgW="1244600" imgH="241300" progId="Equation.3">
                  <p:embed/>
                </p:oleObj>
              </mc:Choice>
              <mc:Fallback>
                <p:oleObj name="公式" r:id="rId3" imgW="124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661025"/>
                        <a:ext cx="343376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6011863" y="5445125"/>
          <a:ext cx="21367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3" name="公式" r:id="rId5" imgW="774364" imgH="393529" progId="Equation.3">
                  <p:embed/>
                </p:oleObj>
              </mc:Choice>
              <mc:Fallback>
                <p:oleObj name="公式" r:id="rId5" imgW="77436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445125"/>
                        <a:ext cx="213677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2609" y="1250016"/>
                <a:ext cx="6874319" cy="69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𝐅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[ 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0" smtClean="0">
                                    <a:latin typeface="Cambria Math"/>
                                  </a:rPr>
                                  <m:t>𝛇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𝒊𝒋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/>
                          </a:rPr>
                          <m:t>]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≤ 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,   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 ≤ 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</a:rPr>
                          <m:t>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zh-CN" altLang="en-US" b="1" i="1" smtClean="0">
                                <a:latin typeface="Cambria Math"/>
                              </a:rPr>
                              <m:t>𝝅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den>
                        </m:f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9" y="1250016"/>
                <a:ext cx="6874319" cy="6924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2348880"/>
                <a:ext cx="7667868" cy="2780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zh-CN" altLang="en-US">
                                        <a:latin typeface="Cambria Math"/>
                                      </a:rPr>
                                      <m:t>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348880"/>
                <a:ext cx="7667868" cy="278082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1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5"/>
          <p:cNvGraphicFramePr>
            <a:graphicFrameLocks noChangeAspect="1"/>
          </p:cNvGraphicFramePr>
          <p:nvPr/>
        </p:nvGraphicFramePr>
        <p:xfrm>
          <a:off x="6188075" y="765175"/>
          <a:ext cx="2955925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3" name="公式" r:id="rId3" imgW="1143000" imgH="711200" progId="Equation.3">
                  <p:embed/>
                </p:oleObj>
              </mc:Choice>
              <mc:Fallback>
                <p:oleObj name="公式" r:id="rId3" imgW="1143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765175"/>
                        <a:ext cx="2955925" cy="183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683568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2232025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4284663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1474787" y="3501008"/>
            <a:ext cx="649288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3095625" y="3501008"/>
            <a:ext cx="1044575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5076825" y="3501008"/>
            <a:ext cx="1007343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222214" name="Object 4"/>
          <p:cNvGraphicFramePr>
            <a:graphicFrameLocks noChangeAspect="1"/>
          </p:cNvGraphicFramePr>
          <p:nvPr/>
        </p:nvGraphicFramePr>
        <p:xfrm>
          <a:off x="7235825" y="2781300"/>
          <a:ext cx="126206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4" name="公式" r:id="rId5" imgW="457200" imgH="241300" progId="Equation.3">
                  <p:embed/>
                </p:oleObj>
              </mc:Choice>
              <mc:Fallback>
                <p:oleObj name="公式" r:id="rId5" imgW="457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2781300"/>
                        <a:ext cx="126206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1476375" y="0"/>
            <a:ext cx="574675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2843213" y="0"/>
            <a:ext cx="576262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4356100" y="0"/>
            <a:ext cx="576263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" name="圆角矩形 21"/>
          <p:cNvSpPr>
            <a:spLocks noChangeArrowheads="1"/>
          </p:cNvSpPr>
          <p:nvPr/>
        </p:nvSpPr>
        <p:spPr bwMode="auto">
          <a:xfrm>
            <a:off x="2124075" y="0"/>
            <a:ext cx="576263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3563938" y="0"/>
            <a:ext cx="576262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" name="圆角矩形 23"/>
          <p:cNvSpPr>
            <a:spLocks noChangeArrowheads="1"/>
          </p:cNvSpPr>
          <p:nvPr/>
        </p:nvSpPr>
        <p:spPr bwMode="auto">
          <a:xfrm>
            <a:off x="5076825" y="0"/>
            <a:ext cx="574675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5787" name="Object 11"/>
          <p:cNvGraphicFramePr>
            <a:graphicFrameLocks noChangeAspect="1"/>
          </p:cNvGraphicFramePr>
          <p:nvPr/>
        </p:nvGraphicFramePr>
        <p:xfrm>
          <a:off x="584200" y="0"/>
          <a:ext cx="5334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5" name="公式" r:id="rId7" imgW="2171700" imgH="1397000" progId="Equation.3">
                  <p:embed/>
                </p:oleObj>
              </mc:Choice>
              <mc:Fallback>
                <p:oleObj name="公式" r:id="rId7" imgW="21717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0"/>
                        <a:ext cx="5334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8"/>
          <p:cNvGraphicFramePr>
            <a:graphicFrameLocks noChangeAspect="1"/>
          </p:cNvGraphicFramePr>
          <p:nvPr/>
        </p:nvGraphicFramePr>
        <p:xfrm>
          <a:off x="7256463" y="3573463"/>
          <a:ext cx="13668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6" name="公式" r:id="rId9" imgW="495085" imgH="241195" progId="Equation.3">
                  <p:embed/>
                </p:oleObj>
              </mc:Choice>
              <mc:Fallback>
                <p:oleObj name="公式" r:id="rId9" imgW="49508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3573463"/>
                        <a:ext cx="13668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47285"/>
              </p:ext>
            </p:extLst>
          </p:nvPr>
        </p:nvGraphicFramePr>
        <p:xfrm>
          <a:off x="395288" y="3492500"/>
          <a:ext cx="5883275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7" name="公式" r:id="rId11" imgW="2387600" imgH="1397000" progId="Equation.3">
                  <p:embed/>
                </p:oleObj>
              </mc:Choice>
              <mc:Fallback>
                <p:oleObj name="公式" r:id="rId11" imgW="2387600" imgH="139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92500"/>
                        <a:ext cx="5883275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6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827088" y="0"/>
            <a:ext cx="574675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1476375" y="0"/>
            <a:ext cx="576263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2124075" y="0"/>
            <a:ext cx="576263" cy="33115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2" name="圆角矩形 21"/>
          <p:cNvSpPr>
            <a:spLocks noChangeArrowheads="1"/>
          </p:cNvSpPr>
          <p:nvPr/>
        </p:nvSpPr>
        <p:spPr bwMode="auto">
          <a:xfrm>
            <a:off x="2916238" y="0"/>
            <a:ext cx="576262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3851275" y="0"/>
            <a:ext cx="865188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" name="圆角矩形 23"/>
          <p:cNvSpPr>
            <a:spLocks noChangeArrowheads="1"/>
          </p:cNvSpPr>
          <p:nvPr/>
        </p:nvSpPr>
        <p:spPr bwMode="auto">
          <a:xfrm>
            <a:off x="5076825" y="0"/>
            <a:ext cx="971550" cy="33115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0" y="0"/>
          <a:ext cx="6259513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2" name="公式" r:id="rId3" imgW="2540000" imgH="1397000" progId="Equation.3">
                  <p:embed/>
                </p:oleObj>
              </mc:Choice>
              <mc:Fallback>
                <p:oleObj name="公式" r:id="rId3" imgW="2540000" imgH="139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259513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327186" y="476672"/>
                <a:ext cx="869790" cy="769441"/>
              </a:xfrm>
              <a:prstGeom prst="rect">
                <a:avLst/>
              </a:prstGeom>
              <a:solidFill>
                <a:srgbClr val="FFC0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400" dirty="0">
                              <a:latin typeface="Cambria Math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4400" dirty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86" y="476672"/>
                <a:ext cx="86979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27186" y="1999293"/>
                <a:ext cx="869790" cy="769441"/>
              </a:xfrm>
              <a:prstGeom prst="rect">
                <a:avLst/>
              </a:prstGeom>
              <a:solidFill>
                <a:srgbClr val="FFC0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400" dirty="0">
                              <a:latin typeface="Cambria Math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4400" dirty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86" y="1999293"/>
                <a:ext cx="869790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563888" y="476672"/>
                <a:ext cx="1512168" cy="707886"/>
              </a:xfrm>
              <a:prstGeom prst="rect">
                <a:avLst/>
              </a:prstGeom>
              <a:solidFill>
                <a:srgbClr val="FFC0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000" b="1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4000" dirty="0"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a:rPr lang="en-US" altLang="zh-CN" sz="4000" dirty="0"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000" dirty="0">
                              <a:latin typeface="Cambria Math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4000" dirty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76672"/>
                <a:ext cx="1512168" cy="707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563888" y="2060848"/>
                <a:ext cx="1512168" cy="707886"/>
              </a:xfrm>
              <a:prstGeom prst="rect">
                <a:avLst/>
              </a:prstGeom>
              <a:solidFill>
                <a:srgbClr val="FFC0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000" b="1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4000" b="1" i="0" dirty="0" smtClean="0"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a:rPr lang="en-US" altLang="zh-CN" sz="4000" b="1" i="0" dirty="0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000" b="1" i="0" dirty="0" smtClean="0">
                              <a:latin typeface="Cambria Math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4000" b="1" i="0" dirty="0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060848"/>
                <a:ext cx="1512168" cy="7078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6300192" y="188640"/>
            <a:ext cx="2736000" cy="1368000"/>
          </a:xfrm>
          <a:prstGeom prst="roundRect">
            <a:avLst>
              <a:gd name="adj" fmla="val 4329"/>
            </a:avLst>
          </a:prstGeom>
          <a:solidFill>
            <a:srgbClr val="FF0000">
              <a:alpha val="70195"/>
            </a:srgbClr>
          </a:solidFill>
          <a:ln w="38100" algn="ctr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336000" y="1628800"/>
            <a:ext cx="2736000" cy="1368000"/>
          </a:xfrm>
          <a:prstGeom prst="roundRect">
            <a:avLst>
              <a:gd name="adj" fmla="val 4329"/>
            </a:avLst>
          </a:prstGeom>
          <a:solidFill>
            <a:srgbClr val="00FF00">
              <a:alpha val="70195"/>
            </a:srgbClr>
          </a:solidFill>
          <a:ln w="38100" algn="ctr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6227763" y="180975"/>
          <a:ext cx="2916237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3" name="公式" r:id="rId9" imgW="1397000" imgH="1371600" progId="Equation.3">
                  <p:embed/>
                </p:oleObj>
              </mc:Choice>
              <mc:Fallback>
                <p:oleObj name="公式" r:id="rId9" imgW="1397000" imgH="1371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80975"/>
                        <a:ext cx="2916237" cy="286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8" name="Object 5"/>
          <p:cNvGraphicFramePr>
            <a:graphicFrameLocks noChangeAspect="1"/>
          </p:cNvGraphicFramePr>
          <p:nvPr/>
        </p:nvGraphicFramePr>
        <p:xfrm>
          <a:off x="6534150" y="4941888"/>
          <a:ext cx="26098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4" name="公式" r:id="rId11" imgW="1129810" imgH="710891" progId="Equation.3">
                  <p:embed/>
                </p:oleObj>
              </mc:Choice>
              <mc:Fallback>
                <p:oleObj name="公式" r:id="rId11" imgW="1129810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150" y="4941888"/>
                        <a:ext cx="260985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6" name="Object 36"/>
          <p:cNvGraphicFramePr>
            <a:graphicFrameLocks noChangeAspect="1"/>
          </p:cNvGraphicFramePr>
          <p:nvPr/>
        </p:nvGraphicFramePr>
        <p:xfrm>
          <a:off x="6523038" y="3141663"/>
          <a:ext cx="2620962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5" name="公式" r:id="rId13" imgW="1143000" imgH="711200" progId="Equation.3">
                  <p:embed/>
                </p:oleObj>
              </mc:Choice>
              <mc:Fallback>
                <p:oleObj name="公式" r:id="rId13" imgW="1143000" imgH="711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141663"/>
                        <a:ext cx="2620962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圆角矩形 27"/>
          <p:cNvSpPr>
            <a:spLocks noChangeArrowheads="1"/>
          </p:cNvSpPr>
          <p:nvPr/>
        </p:nvSpPr>
        <p:spPr bwMode="auto">
          <a:xfrm>
            <a:off x="683568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0" name="圆角矩形 29"/>
          <p:cNvSpPr>
            <a:spLocks noChangeArrowheads="1"/>
          </p:cNvSpPr>
          <p:nvPr/>
        </p:nvSpPr>
        <p:spPr bwMode="auto">
          <a:xfrm>
            <a:off x="1474787" y="3501008"/>
            <a:ext cx="649288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1" name="圆角矩形 30"/>
          <p:cNvSpPr>
            <a:spLocks noChangeArrowheads="1"/>
          </p:cNvSpPr>
          <p:nvPr/>
        </p:nvSpPr>
        <p:spPr bwMode="auto">
          <a:xfrm>
            <a:off x="2232025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2" name="圆角矩形 31"/>
          <p:cNvSpPr>
            <a:spLocks noChangeArrowheads="1"/>
          </p:cNvSpPr>
          <p:nvPr/>
        </p:nvSpPr>
        <p:spPr bwMode="auto">
          <a:xfrm>
            <a:off x="3095625" y="3501008"/>
            <a:ext cx="1044575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3" name="圆角矩形 32"/>
          <p:cNvSpPr>
            <a:spLocks noChangeArrowheads="1"/>
          </p:cNvSpPr>
          <p:nvPr/>
        </p:nvSpPr>
        <p:spPr bwMode="auto">
          <a:xfrm>
            <a:off x="4284663" y="3501008"/>
            <a:ext cx="647700" cy="32400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4" name="圆角矩形 33"/>
          <p:cNvSpPr>
            <a:spLocks noChangeArrowheads="1"/>
          </p:cNvSpPr>
          <p:nvPr/>
        </p:nvSpPr>
        <p:spPr bwMode="auto">
          <a:xfrm>
            <a:off x="5076825" y="3501008"/>
            <a:ext cx="1007343" cy="32400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47285"/>
              </p:ext>
            </p:extLst>
          </p:nvPr>
        </p:nvGraphicFramePr>
        <p:xfrm>
          <a:off x="395288" y="3492500"/>
          <a:ext cx="5883275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6" name="公式" r:id="rId15" imgW="2387600" imgH="1397000" progId="Equation.3">
                  <p:embed/>
                </p:oleObj>
              </mc:Choice>
              <mc:Fallback>
                <p:oleObj name="公式" r:id="rId15" imgW="2387600" imgH="139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92500"/>
                        <a:ext cx="5883275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6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229600" cy="57214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   </a:t>
                </a:r>
                <a:r>
                  <a:rPr lang="zh-CN" altLang="en-US" b="1" dirty="0" smtClean="0"/>
                  <a:t>记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/>
                      </a:rPr>
                      <m:t>𝝃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𝜻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b="1" dirty="0"/>
                  <a:t>则有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/>
                          </a:rPr>
                          <m:t>𝝃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𝜻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/>
                          </a:rPr>
                          <m:t>𝝃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=−</m:t>
                    </m:r>
                    <m:r>
                      <a:rPr lang="en-US" altLang="zh-CN" b="1" i="1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 </a:t>
                </a:r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 smtClean="0"/>
                  <a:t>  </a:t>
                </a:r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zh-CN" altLang="en-US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229600" cy="5721499"/>
              </a:xfrm>
              <a:blipFill rotWithShape="1">
                <a:blip r:embed="rId2"/>
                <a:stretch>
                  <a:fillRect t="-1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7"/>
          <p:cNvSpPr>
            <a:spLocks noChangeShapeType="1"/>
          </p:cNvSpPr>
          <p:nvPr/>
        </p:nvSpPr>
        <p:spPr bwMode="auto">
          <a:xfrm flipV="1">
            <a:off x="395536" y="3905870"/>
            <a:ext cx="77768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4211960" y="1196751"/>
            <a:ext cx="0" cy="53285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Oval 18"/>
          <p:cNvSpPr>
            <a:spLocks noChangeArrowheads="1"/>
          </p:cNvSpPr>
          <p:nvPr/>
        </p:nvSpPr>
        <p:spPr bwMode="auto">
          <a:xfrm>
            <a:off x="2400218" y="2080245"/>
            <a:ext cx="3671888" cy="3651250"/>
          </a:xfrm>
          <a:prstGeom prst="ellipse">
            <a:avLst/>
          </a:prstGeom>
          <a:noFill/>
          <a:ln w="127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211960" y="3212975"/>
            <a:ext cx="1763762" cy="69289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72106" y="3926665"/>
                <a:ext cx="5325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06" y="3926665"/>
                <a:ext cx="53251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32733" y="3905870"/>
                <a:ext cx="5325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733" y="3905870"/>
                <a:ext cx="532518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79220" y="1489138"/>
                <a:ext cx="439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𝒊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220" y="1489138"/>
                <a:ext cx="439544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957727" y="2752445"/>
                <a:ext cx="2649893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latin typeface="Cambria Math"/>
                            </a:rPr>
                            <m:t>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𝝅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27" y="2752445"/>
                <a:ext cx="2649893" cy="61555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251503" y="1886743"/>
                <a:ext cx="2290820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latin typeface="Cambria Math"/>
                            </a:rPr>
                            <m:t>𝛇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𝝅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3" y="1886743"/>
                <a:ext cx="2290820" cy="61555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3"/>
          <p:cNvSpPr>
            <a:spLocks noChangeShapeType="1"/>
          </p:cNvSpPr>
          <p:nvPr/>
        </p:nvSpPr>
        <p:spPr bwMode="auto">
          <a:xfrm flipV="1">
            <a:off x="4265251" y="2484512"/>
            <a:ext cx="1094853" cy="1421356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 flipH="1">
            <a:off x="2400217" y="3889450"/>
            <a:ext cx="1811742" cy="16419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4288" y="3312884"/>
                <a:ext cx="22485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>
                                <a:latin typeface="Cambria Math"/>
                              </a:rPr>
                              <m:t>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=−</m:t>
                    </m:r>
                    <m:r>
                      <a:rPr lang="en-US" altLang="zh-CN" i="1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8" y="3312884"/>
                <a:ext cx="2248564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12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93912" y="6093296"/>
                <a:ext cx="579613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 </m:t>
                    </m:r>
                    <m:r>
                      <a:rPr lang="zh-CN" altLang="en-US" sz="2800" i="1">
                        <a:latin typeface="Cambria Math"/>
                      </a:rPr>
                      <m:t>𝝃</m:t>
                    </m:r>
                    <m:r>
                      <a:rPr lang="en-US" altLang="zh-CN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/>
                          </a:rPr>
                          <m:t>𝜻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𝟐</m:t>
                        </m:r>
                        <m:r>
                          <a:rPr lang="en-US" altLang="zh-CN" sz="2800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/>
                          </a:rPr>
                          <m:t>𝝃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1" i="1" smtClean="0">
                            <a:latin typeface="Cambria Math"/>
                          </a:rPr>
                          <m:t>𝜻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/>
                          </a:rPr>
                          <m:t>𝝃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</a:rPr>
                      <m:t>=−</m:t>
                    </m:r>
                    <m:r>
                      <a:rPr lang="en-US" altLang="zh-CN" sz="2800" i="1">
                        <a:latin typeface="Cambria Math"/>
                      </a:rPr>
                      <m:t>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12" y="6093296"/>
                <a:ext cx="5796136" cy="532966"/>
              </a:xfrm>
              <a:prstGeom prst="rect">
                <a:avLst/>
              </a:prstGeom>
              <a:blipFill rotWithShape="1">
                <a:blip r:embed="rId3"/>
                <a:stretch>
                  <a:fillRect t="-1379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339752" y="476672"/>
                <a:ext cx="4104456" cy="64633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3600" dirty="0">
                    <a:solidFill>
                      <a:srgbClr val="000000"/>
                    </a:solidFill>
                    <a:latin typeface="Times New Roman" pitchFamily="18" charset="0"/>
                  </a:rPr>
                  <a:t>Fourier </a:t>
                </a:r>
                <a:r>
                  <a:rPr lang="en-US" altLang="zh-CN" sz="36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36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矩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Times New Roman" pitchFamily="18" charset="0"/>
                  </a:rPr>
                  <a:t>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>
                            <a:solidFill>
                              <a:srgbClr val="000000"/>
                            </a:solidFill>
                            <a:latin typeface="Cambria Math"/>
                          </a:rPr>
                          <m:t>𝐅</m:t>
                        </m:r>
                      </m:e>
                      <m:sub>
                        <m:r>
                          <a:rPr lang="en-US" altLang="zh-CN" sz="360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𝟐𝐧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76672"/>
                <a:ext cx="4104456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21698" b="-3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125613" y="1541816"/>
            <a:ext cx="600896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1982838" y="1528336"/>
            <a:ext cx="936104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4932040" y="1541816"/>
            <a:ext cx="1825716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889482" y="1541816"/>
            <a:ext cx="916220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059831" y="1521703"/>
            <a:ext cx="1041943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7020272" y="1541816"/>
            <a:ext cx="1800199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7657" y="1706981"/>
                <a:ext cx="8900279" cy="413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zh-CN" altLang="en-US" sz="2600" i="1" smtClean="0">
                                    <a:latin typeface="Cambria Math"/>
                                  </a:rPr>
                                  <m:t>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𝟔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𝟔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2600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600" b="1" i="1" smtClean="0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CN" sz="2600" b="1" i="1" smtClean="0"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zh-CN" sz="2600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6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sz="2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7" y="1706981"/>
                <a:ext cx="8900279" cy="41347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7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0" y="1521703"/>
            <a:ext cx="600896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1907704" y="1521703"/>
            <a:ext cx="936104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5004048" y="1541816"/>
            <a:ext cx="1825716" cy="432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755576" y="1521703"/>
            <a:ext cx="916220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3131840" y="1521703"/>
            <a:ext cx="1041943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7164288" y="1541816"/>
            <a:ext cx="1958083" cy="43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92" y="1752774"/>
                <a:ext cx="8900279" cy="387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6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zh-CN" altLang="en-US" sz="2600" i="1" smtClean="0">
                                    <a:latin typeface="Cambria Math"/>
                                  </a:rPr>
                                  <m:t>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𝟔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CN" altLang="en-US" sz="2600" i="1">
                                    <a:latin typeface="Cambria Math"/>
                                  </a:rPr>
                                  <m:t>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b="1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CN" sz="2600" b="1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latin typeface="Cambria Math"/>
                                      </a:rPr>
                                      <m:t>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sz="2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2" y="1752774"/>
                <a:ext cx="8900279" cy="3871124"/>
              </a:xfrm>
              <a:prstGeom prst="rect">
                <a:avLst/>
              </a:prstGeom>
              <a:blipFill rotWithShape="1">
                <a:blip r:embed="rId3"/>
                <a:stretch>
                  <a:fillRect l="-2534" r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07504" y="260648"/>
            <a:ext cx="892899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奇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数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列前移至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1…n 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偶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数列后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移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至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n+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1…2n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endParaRPr kumimoji="0" lang="zh-CN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左弧形箭头 13"/>
          <p:cNvSpPr>
            <a:spLocks noChangeArrowheads="1"/>
          </p:cNvSpPr>
          <p:nvPr/>
        </p:nvSpPr>
        <p:spPr bwMode="auto">
          <a:xfrm rot="5400000">
            <a:off x="1511213" y="594164"/>
            <a:ext cx="468312" cy="1260475"/>
          </a:xfrm>
          <a:prstGeom prst="curvedRightArrow">
            <a:avLst>
              <a:gd name="adj1" fmla="val 49980"/>
              <a:gd name="adj2" fmla="val 74929"/>
              <a:gd name="adj3" fmla="val 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6" name="左弧形箭头 15"/>
          <p:cNvSpPr>
            <a:spLocks noChangeArrowheads="1"/>
          </p:cNvSpPr>
          <p:nvPr/>
        </p:nvSpPr>
        <p:spPr bwMode="auto">
          <a:xfrm rot="5400000">
            <a:off x="3132256" y="-16906"/>
            <a:ext cx="610951" cy="2339975"/>
          </a:xfrm>
          <a:prstGeom prst="curvedRightArrow">
            <a:avLst>
              <a:gd name="adj1" fmla="val 50058"/>
              <a:gd name="adj2" fmla="val 81931"/>
              <a:gd name="adj3" fmla="val 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7" name="左弧形箭头 16"/>
          <p:cNvSpPr>
            <a:spLocks noChangeArrowheads="1"/>
          </p:cNvSpPr>
          <p:nvPr/>
        </p:nvSpPr>
        <p:spPr bwMode="auto">
          <a:xfrm rot="5400000">
            <a:off x="4426514" y="-232923"/>
            <a:ext cx="719138" cy="2663825"/>
          </a:xfrm>
          <a:prstGeom prst="curvedRightArrow">
            <a:avLst>
              <a:gd name="adj1" fmla="val 50058"/>
              <a:gd name="adj2" fmla="val 185210"/>
              <a:gd name="adj3" fmla="val 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8" name="下弧形箭头 17"/>
          <p:cNvSpPr>
            <a:spLocks noChangeArrowheads="1"/>
          </p:cNvSpPr>
          <p:nvPr/>
        </p:nvSpPr>
        <p:spPr bwMode="auto">
          <a:xfrm>
            <a:off x="1115131" y="5861816"/>
            <a:ext cx="4176949" cy="587375"/>
          </a:xfrm>
          <a:prstGeom prst="curvedUpArrow">
            <a:avLst>
              <a:gd name="adj1" fmla="val 51300"/>
              <a:gd name="adj2" fmla="val 118715"/>
              <a:gd name="adj3" fmla="val 33778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9" name="下弧形箭头 18"/>
          <p:cNvSpPr>
            <a:spLocks noChangeArrowheads="1"/>
          </p:cNvSpPr>
          <p:nvPr/>
        </p:nvSpPr>
        <p:spPr bwMode="auto">
          <a:xfrm>
            <a:off x="3454170" y="5863403"/>
            <a:ext cx="3457575" cy="585788"/>
          </a:xfrm>
          <a:prstGeom prst="curvedUpArrow">
            <a:avLst>
              <a:gd name="adj1" fmla="val 51482"/>
              <a:gd name="adj2" fmla="val 119087"/>
              <a:gd name="adj3" fmla="val 33778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903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得</a:t>
            </a:r>
            <a:r>
              <a:rPr lang="zh-CN" altLang="en-US" b="1" dirty="0" smtClean="0">
                <a:latin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的分解</a:t>
            </a:r>
            <a:endParaRPr lang="zh-CN" altLang="en-US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French Script MT" pitchFamily="66" charset="0"/>
              </a:rPr>
              <a:t>                                                    是复</a:t>
            </a:r>
            <a:r>
              <a:rPr lang="zh-CN" altLang="en-US" b="1" dirty="0" smtClean="0">
                <a:latin typeface="Times New Roman" pitchFamily="18" charset="0"/>
              </a:rPr>
              <a:t>对角矩阵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</p:txBody>
      </p:sp>
      <p:sp>
        <p:nvSpPr>
          <p:cNvPr id="7114758" name="AutoShape 6"/>
          <p:cNvSpPr>
            <a:spLocks noChangeArrowheads="1"/>
          </p:cNvSpPr>
          <p:nvPr/>
        </p:nvSpPr>
        <p:spPr bwMode="auto">
          <a:xfrm>
            <a:off x="4761032" y="836712"/>
            <a:ext cx="3940368" cy="1548000"/>
          </a:xfrm>
          <a:prstGeom prst="roundRect">
            <a:avLst>
              <a:gd name="adj" fmla="val 432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14759" name="AutoShape 7"/>
          <p:cNvSpPr>
            <a:spLocks noChangeArrowheads="1"/>
          </p:cNvSpPr>
          <p:nvPr/>
        </p:nvSpPr>
        <p:spPr bwMode="auto">
          <a:xfrm>
            <a:off x="4761032" y="2412673"/>
            <a:ext cx="3940367" cy="1476000"/>
          </a:xfrm>
          <a:prstGeom prst="roundRect">
            <a:avLst>
              <a:gd name="adj" fmla="val 432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7696" y="4077072"/>
                <a:ext cx="5412187" cy="209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0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0" smtClean="0">
                                        <a:latin typeface="Cambria Math"/>
                                      </a:rPr>
                                      <m:t>𝛇</m:t>
                                    </m:r>
                                  </m:e>
                                  <m:sub>
                                    <m:r>
                                      <a:rPr lang="en-US" altLang="zh-CN" b="1" i="0" smtClean="0">
                                        <a:latin typeface="Cambria Math"/>
                                      </a:rPr>
                                      <m:t>𝟐𝐧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1" i="0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0">
                                            <a:latin typeface="Cambria Math"/>
                                          </a:rPr>
                                          <m:t>𝛇</m:t>
                                        </m:r>
                                      </m:e>
                                      <m:sub>
                                        <m:r>
                                          <a:rPr lang="en-US" altLang="zh-CN" b="1" i="0">
                                            <a:latin typeface="Cambria Math"/>
                                          </a:rPr>
                                          <m:t>𝟐𝐧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0" smtClean="0">
                                        <a:latin typeface="Cambria Math"/>
                                      </a:rPr>
                                      <m:t>𝐧</m:t>
                                    </m:r>
                                    <m:r>
                                      <a:rPr lang="en-US" altLang="zh-CN" b="1" i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6" y="4077072"/>
                <a:ext cx="5412187" cy="20924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0" y="933332"/>
                <a:ext cx="4433265" cy="290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2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33332"/>
                <a:ext cx="4433265" cy="29048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5536" y="1827551"/>
                <a:ext cx="4515723" cy="11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3600" b="1" i="0" smtClean="0">
                              <a:latin typeface="Cambria Math"/>
                            </a:rPr>
                            <m:t>𝟐𝐧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1" i="0" smtClean="0">
                                            <a:latin typeface="Cambria Math"/>
                                          </a:rPr>
                                          <m:t>𝐃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1" i="0" smtClean="0">
                                            <a:latin typeface="Cambria Math"/>
                                          </a:rPr>
                                          <m:t>𝐧</m:t>
                                        </m:r>
                                      </m:sub>
                                    </m:sSub>
                                    <m:r>
                                      <a:rPr lang="en-US" altLang="zh-CN" sz="3600" b="1" i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1" i="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1" i="0">
                                            <a:latin typeface="Cambria Math"/>
                                          </a:rPr>
                                          <m:t>𝐃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1" i="0">
                                            <a:latin typeface="Cambria Math"/>
                                          </a:rPr>
                                          <m:t>𝐧</m:t>
                                        </m:r>
                                      </m:sub>
                                    </m:s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27551"/>
                <a:ext cx="4515723" cy="11163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6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1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1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78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4758" grpId="0" animBg="1"/>
      <p:bldP spid="7114759" grpId="0" animBg="1"/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82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903913"/>
              </a:xfr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F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2n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可分解为</a:t>
                </a:r>
                <a:endParaRPr lang="zh-CN" altLang="en-US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𝐃</m:t>
                        </m:r>
                      </m:e>
                      <m:sub>
                        <m:r>
                          <a:rPr lang="en-US" altLang="zh-CN" b="1" i="0">
                            <a:latin typeface="Cambria Math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French Script MT" pitchFamily="66" charset="0"/>
                  </a:rPr>
                  <a:t> 是复</a:t>
                </a:r>
                <a:r>
                  <a:rPr lang="zh-CN" altLang="en-US" b="1" dirty="0" smtClean="0">
                    <a:latin typeface="Times New Roman" pitchFamily="18" charset="0"/>
                  </a:rPr>
                  <a:t>对角矩阵 </a:t>
                </a:r>
                <a:r>
                  <a:rPr lang="en-US" altLang="zh-CN" b="1" dirty="0" smtClean="0">
                    <a:latin typeface="Times New Roman" pitchFamily="18" charset="0"/>
                  </a:rPr>
                  <a:t>)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>
                    <a:latin typeface="Times New Roman" pitchFamily="18" charset="0"/>
                  </a:rPr>
                  <a:t>设 </a:t>
                </a:r>
                <a:r>
                  <a:rPr lang="en-US" altLang="zh-CN" b="1" dirty="0">
                    <a:latin typeface="Times New Roman" pitchFamily="18" charset="0"/>
                  </a:rPr>
                  <a:t>f ( n ) </a:t>
                </a:r>
                <a:r>
                  <a:rPr lang="zh-CN" altLang="en-US" b="1" dirty="0">
                    <a:latin typeface="Times New Roman" pitchFamily="18" charset="0"/>
                  </a:rPr>
                  <a:t>为计算 </a:t>
                </a:r>
                <a:r>
                  <a:rPr lang="en-US" altLang="zh-CN" b="1" dirty="0" err="1">
                    <a:latin typeface="Times New Roman" pitchFamily="18" charset="0"/>
                  </a:rPr>
                  <a:t>F</a:t>
                </a:r>
                <a:r>
                  <a:rPr lang="en-US" altLang="zh-CN" b="1" baseline="-30000" dirty="0" err="1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altLang="zh-CN" b="1" baseline="-30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X ( X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 </a:t>
                </a:r>
                <a:r>
                  <a:rPr lang="en-US" altLang="zh-CN" b="1" dirty="0">
                    <a:latin typeface="Times New Roman" pitchFamily="18" charset="0"/>
                    <a:sym typeface="Euclid Math One" pitchFamily="18" charset="2"/>
                  </a:rPr>
                  <a:t>C</a:t>
                </a:r>
                <a:r>
                  <a:rPr lang="en-US" altLang="zh-CN" sz="36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altLang="zh-CN" b="1" dirty="0">
                    <a:latin typeface="Times New Roman" pitchFamily="18" charset="0"/>
                  </a:rPr>
                  <a:t>) </a:t>
                </a:r>
                <a:r>
                  <a:rPr lang="zh-CN" altLang="en-US" b="1" dirty="0">
                    <a:latin typeface="Times New Roman" pitchFamily="18" charset="0"/>
                  </a:rPr>
                  <a:t>所需的复数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>
                    <a:latin typeface="Times New Roman" pitchFamily="18" charset="0"/>
                  </a:rPr>
                  <a:t>乘法次数</a:t>
                </a:r>
                <a:r>
                  <a:rPr lang="en-US" altLang="zh-CN" b="1" dirty="0">
                    <a:latin typeface="Times New Roman" pitchFamily="18" charset="0"/>
                  </a:rPr>
                  <a:t>.    </a:t>
                </a:r>
                <a:r>
                  <a:rPr lang="zh-CN" altLang="en-US" b="1" dirty="0">
                    <a:latin typeface="Times New Roman" pitchFamily="18" charset="0"/>
                  </a:rPr>
                  <a:t>则有   </a:t>
                </a:r>
                <a:r>
                  <a:rPr lang="en-US" altLang="zh-CN" b="1" dirty="0">
                    <a:latin typeface="Times New Roman" pitchFamily="18" charset="0"/>
                  </a:rPr>
                  <a:t>f ( 2n ) = 2 f ( n ) +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</a:p>
            </p:txBody>
          </p:sp>
        </mc:Choice>
        <mc:Fallback xmlns="">
          <p:sp>
            <p:nvSpPr>
              <p:cNvPr id="7782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903913"/>
              </a:xfrm>
              <a:blipFill rotWithShape="1">
                <a:blip r:embed="rId2"/>
                <a:stretch>
                  <a:fillRect l="-1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14758" name="AutoShape 6"/>
          <p:cNvSpPr>
            <a:spLocks noChangeArrowheads="1"/>
          </p:cNvSpPr>
          <p:nvPr/>
        </p:nvSpPr>
        <p:spPr bwMode="auto">
          <a:xfrm>
            <a:off x="4761032" y="836712"/>
            <a:ext cx="3940368" cy="1548000"/>
          </a:xfrm>
          <a:prstGeom prst="roundRect">
            <a:avLst>
              <a:gd name="adj" fmla="val 4329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114759" name="AutoShape 7"/>
          <p:cNvSpPr>
            <a:spLocks noChangeArrowheads="1"/>
          </p:cNvSpPr>
          <p:nvPr/>
        </p:nvSpPr>
        <p:spPr bwMode="auto">
          <a:xfrm>
            <a:off x="4761032" y="2412673"/>
            <a:ext cx="3940367" cy="1476000"/>
          </a:xfrm>
          <a:prstGeom prst="roundRect">
            <a:avLst>
              <a:gd name="adj" fmla="val 432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0" y="933332"/>
                <a:ext cx="4433265" cy="290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2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33332"/>
                <a:ext cx="4433265" cy="29048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44" y="1827551"/>
                <a:ext cx="2512483" cy="1111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 smtClean="0">
                                        <a:latin typeface="Cambria Math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>
                                        <a:latin typeface="Cambria Math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CN" sz="360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 smtClean="0">
                                        <a:latin typeface="Cambria Math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>
                                        <a:latin typeface="Cambria Math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CN" sz="360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827551"/>
                <a:ext cx="2512483" cy="11111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16816" y="1823959"/>
                <a:ext cx="1944216" cy="11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b="1" i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altLang="zh-CN" sz="3600" b="1" i="0"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16" y="1823959"/>
                <a:ext cx="1944216" cy="11147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78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78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欧氏距离满足三角不等式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V="1">
            <a:off x="3203575" y="4724400"/>
            <a:ext cx="4032250" cy="431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V="1">
            <a:off x="3203575" y="2997200"/>
            <a:ext cx="1871663" cy="2159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5076825" y="2997200"/>
            <a:ext cx="2087563" cy="17272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798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716463" y="5022850"/>
          <a:ext cx="10080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4" name="公式" r:id="rId3" imgW="342751" imgH="203112" progId="Equation.3">
                  <p:embed/>
                </p:oleObj>
              </mc:Choice>
              <mc:Fallback>
                <p:oleObj name="公式" r:id="rId3" imgW="342751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022850"/>
                        <a:ext cx="100806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6243638" y="3284538"/>
          <a:ext cx="3968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" name="公式" r:id="rId5" imgW="126835" imgH="202936" progId="Equation.3">
                  <p:embed/>
                </p:oleObj>
              </mc:Choice>
              <mc:Fallback>
                <p:oleObj name="公式" r:id="rId5" imgW="126835" imgH="2029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3284538"/>
                        <a:ext cx="3968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3786188" y="3429000"/>
          <a:ext cx="3857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6" name="公式" r:id="rId7" imgW="126835" imgH="139518" progId="Equation.3">
                  <p:embed/>
                </p:oleObj>
              </mc:Choice>
              <mc:Fallback>
                <p:oleObj name="公式" r:id="rId7" imgW="126835" imgH="13951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3429000"/>
                        <a:ext cx="3857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9"/>
          <p:cNvGraphicFramePr>
            <a:graphicFrameLocks noChangeAspect="1"/>
          </p:cNvGraphicFramePr>
          <p:nvPr/>
        </p:nvGraphicFramePr>
        <p:xfrm>
          <a:off x="2627313" y="48688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7" name="公式" r:id="rId9" imgW="126835" imgH="139518" progId="Equation.3">
                  <p:embed/>
                </p:oleObj>
              </mc:Choice>
              <mc:Fallback>
                <p:oleObj name="公式" r:id="rId9" imgW="126835" imgH="13951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8688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Object 11"/>
          <p:cNvGraphicFramePr>
            <a:graphicFrameLocks noChangeAspect="1"/>
          </p:cNvGraphicFramePr>
          <p:nvPr/>
        </p:nvGraphicFramePr>
        <p:xfrm>
          <a:off x="2416175" y="1700213"/>
          <a:ext cx="464026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8" name="公式" r:id="rId11" imgW="1459866" imgH="203112" progId="Equation.3">
                  <p:embed/>
                </p:oleObj>
              </mc:Choice>
              <mc:Fallback>
                <p:oleObj name="公式" r:id="rId11" imgW="1459866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1700213"/>
                        <a:ext cx="464026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3" name="Object 7"/>
          <p:cNvGraphicFramePr>
            <a:graphicFrameLocks noChangeAspect="1"/>
          </p:cNvGraphicFramePr>
          <p:nvPr/>
        </p:nvGraphicFramePr>
        <p:xfrm>
          <a:off x="2771775" y="5732463"/>
          <a:ext cx="43957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9" name="公式" r:id="rId13" imgW="1384300" imgH="203200" progId="Equation.3">
                  <p:embed/>
                </p:oleObj>
              </mc:Choice>
              <mc:Fallback>
                <p:oleObj name="公式" r:id="rId13" imgW="13843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732463"/>
                        <a:ext cx="4395788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5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903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2n</a:t>
            </a:r>
            <a:r>
              <a:rPr lang="en-US" altLang="zh-CN" b="1" smtClean="0">
                <a:latin typeface="Times New Roman" pitchFamily="18" charset="0"/>
              </a:rPr>
              <a:t> X = </a:t>
            </a:r>
            <a:endParaRPr lang="zh-CN" altLang="en-US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f ( n ) </a:t>
            </a:r>
            <a:r>
              <a:rPr lang="zh-CN" altLang="en-US" b="1" smtClean="0">
                <a:latin typeface="Times New Roman" pitchFamily="18" charset="0"/>
              </a:rPr>
              <a:t>为计算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X ( X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所需的复数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乘法次数</a:t>
            </a:r>
            <a:r>
              <a:rPr lang="en-US" altLang="zh-CN" b="1" smtClean="0">
                <a:latin typeface="Times New Roman" pitchFamily="18" charset="0"/>
              </a:rPr>
              <a:t>.    </a:t>
            </a:r>
            <a:r>
              <a:rPr lang="zh-CN" altLang="en-US" b="1" smtClean="0">
                <a:latin typeface="Times New Roman" pitchFamily="18" charset="0"/>
              </a:rPr>
              <a:t>则有   </a:t>
            </a:r>
            <a:r>
              <a:rPr lang="en-US" altLang="zh-CN" b="1" smtClean="0">
                <a:latin typeface="Times New Roman" pitchFamily="18" charset="0"/>
              </a:rPr>
              <a:t>f ( 2n ) = 2 f ( n ) + n</a:t>
            </a:r>
          </a:p>
        </p:txBody>
      </p:sp>
      <p:graphicFrame>
        <p:nvGraphicFramePr>
          <p:cNvPr id="123907" name="Object 4"/>
          <p:cNvGraphicFramePr>
            <a:graphicFrameLocks noChangeAspect="1"/>
          </p:cNvGraphicFramePr>
          <p:nvPr/>
        </p:nvGraphicFramePr>
        <p:xfrm>
          <a:off x="2484438" y="333375"/>
          <a:ext cx="4800600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2" name="公式" r:id="rId3" imgW="1739900" imgH="482600" progId="Equation.3">
                  <p:embed/>
                </p:oleObj>
              </mc:Choice>
              <mc:Fallback>
                <p:oleObj name="公式" r:id="rId3" imgW="17399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33375"/>
                        <a:ext cx="4800600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046788" y="2133600"/>
            <a:ext cx="2701925" cy="584200"/>
          </a:xfrm>
          <a:prstGeom prst="rect">
            <a:avLst/>
          </a:prstGeom>
          <a:solidFill>
            <a:srgbClr val="00FF0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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f ( n )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次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7400" y="3644900"/>
            <a:ext cx="2017713" cy="584200"/>
          </a:xfrm>
          <a:prstGeom prst="rect">
            <a:avLst/>
          </a:prstGeom>
          <a:solidFill>
            <a:srgbClr val="00FF0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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n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次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4588470" y="1849700"/>
            <a:ext cx="1208252" cy="576000"/>
          </a:xfrm>
          <a:prstGeom prst="roundRect">
            <a:avLst/>
          </a:prstGeom>
          <a:solidFill>
            <a:srgbClr val="FF33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578657" y="2477381"/>
            <a:ext cx="1208252" cy="576000"/>
          </a:xfrm>
          <a:prstGeom prst="roundRect">
            <a:avLst/>
          </a:prstGeom>
          <a:solidFill>
            <a:srgbClr val="FF33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779912" y="3345782"/>
            <a:ext cx="1512168" cy="576000"/>
          </a:xfrm>
          <a:prstGeom prst="roundRect">
            <a:avLst/>
          </a:prstGeom>
          <a:solidFill>
            <a:srgbClr val="FF33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51050" y="1844675"/>
          <a:ext cx="388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3" name="公式" r:id="rId5" imgW="1409088" imgH="482391" progId="Equation.3">
                  <p:embed/>
                </p:oleObj>
              </mc:Choice>
              <mc:Fallback>
                <p:oleObj name="公式" r:id="rId5" imgW="1409088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44675"/>
                        <a:ext cx="38893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79613" y="3284538"/>
          <a:ext cx="3505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4" name="公式" r:id="rId7" imgW="1269449" imgH="482391" progId="Equation.3">
                  <p:embed/>
                </p:oleObj>
              </mc:Choice>
              <mc:Fallback>
                <p:oleObj name="公式" r:id="rId7" imgW="1269449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284538"/>
                        <a:ext cx="35052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  <p:bldP spid="11" grpId="0" animBg="1"/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于是</a:t>
            </a:r>
            <a:endParaRPr lang="zh-CN" altLang="en-US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</a:t>
            </a:r>
            <a:r>
              <a:rPr lang="en-US" altLang="zh-CN" b="1" smtClean="0">
                <a:latin typeface="Times New Roman" pitchFamily="18" charset="0"/>
              </a:rPr>
              <a:t>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</a:rPr>
              <a:t> )  =  2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</a:t>
            </a:r>
            <a:r>
              <a:rPr lang="en-US" altLang="zh-CN" b="1" smtClean="0">
                <a:latin typeface="Times New Roman" pitchFamily="18" charset="0"/>
              </a:rPr>
              <a:t> ) + 2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</a:t>
            </a:r>
            <a:r>
              <a:rPr lang="en-US" altLang="zh-CN" b="1" smtClean="0">
                <a:latin typeface="Times New Roman" pitchFamily="18" charset="0"/>
              </a:rPr>
              <a:t> ) =  2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m-2</a:t>
            </a:r>
            <a:r>
              <a:rPr lang="en-US" altLang="zh-CN" b="1" smtClean="0">
                <a:latin typeface="Times New Roman" pitchFamily="18" charset="0"/>
              </a:rPr>
              <a:t> ) + 2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m-2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m-2</a:t>
            </a:r>
            <a:r>
              <a:rPr lang="en-US" altLang="zh-CN" b="1" smtClean="0">
                <a:latin typeface="Times New Roman" pitchFamily="18" charset="0"/>
              </a:rPr>
              <a:t> ) =  2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m-3</a:t>
            </a:r>
            <a:r>
              <a:rPr lang="en-US" altLang="zh-CN" b="1" smtClean="0">
                <a:latin typeface="Times New Roman" pitchFamily="18" charset="0"/>
              </a:rPr>
              <a:t> ) + 2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m-3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…                 …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f ( 2 )  =   2 f ( 1 )     +  1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f ( 2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</a:rPr>
              <a:t> )  =           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 </a:t>
            </a:r>
            <a:r>
              <a:rPr lang="en-US" altLang="zh-CN" b="1" smtClean="0">
                <a:latin typeface="Times New Roman" pitchFamily="18" charset="0"/>
              </a:rPr>
              <a:t>m</a:t>
            </a:r>
          </a:p>
        </p:txBody>
      </p:sp>
      <p:sp>
        <p:nvSpPr>
          <p:cNvPr id="7116803" name="Text Box 3"/>
          <p:cNvSpPr txBox="1">
            <a:spLocks noChangeArrowheads="1"/>
          </p:cNvSpPr>
          <p:nvPr/>
        </p:nvSpPr>
        <p:spPr bwMode="auto">
          <a:xfrm>
            <a:off x="6300788" y="2060575"/>
            <a:ext cx="1008062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2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116805" name="Text Box 5"/>
          <p:cNvSpPr txBox="1">
            <a:spLocks noChangeArrowheads="1"/>
          </p:cNvSpPr>
          <p:nvPr/>
        </p:nvSpPr>
        <p:spPr bwMode="auto">
          <a:xfrm>
            <a:off x="6300788" y="2781300"/>
            <a:ext cx="1008062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2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116806" name="Text Box 6"/>
          <p:cNvSpPr txBox="1">
            <a:spLocks noChangeArrowheads="1"/>
          </p:cNvSpPr>
          <p:nvPr/>
        </p:nvSpPr>
        <p:spPr bwMode="auto">
          <a:xfrm>
            <a:off x="6084888" y="4292600"/>
            <a:ext cx="1366837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2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116807" name="Line 7"/>
          <p:cNvSpPr>
            <a:spLocks noChangeShapeType="1"/>
          </p:cNvSpPr>
          <p:nvPr/>
        </p:nvSpPr>
        <p:spPr bwMode="auto">
          <a:xfrm>
            <a:off x="539750" y="4941888"/>
            <a:ext cx="79200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16808" name="Freeform 8"/>
          <p:cNvSpPr>
            <a:spLocks/>
          </p:cNvSpPr>
          <p:nvPr/>
        </p:nvSpPr>
        <p:spPr bwMode="auto">
          <a:xfrm>
            <a:off x="7704138" y="4076700"/>
            <a:ext cx="755650" cy="865188"/>
          </a:xfrm>
          <a:custGeom>
            <a:avLst/>
            <a:gdLst>
              <a:gd name="T0" fmla="*/ 2147483647 w 476"/>
              <a:gd name="T1" fmla="*/ 2147483647 h 545"/>
              <a:gd name="T2" fmla="*/ 2147483647 w 476"/>
              <a:gd name="T3" fmla="*/ 2147483647 h 545"/>
              <a:gd name="T4" fmla="*/ 2147483647 w 476"/>
              <a:gd name="T5" fmla="*/ 2147483647 h 545"/>
              <a:gd name="T6" fmla="*/ 2147483647 w 476"/>
              <a:gd name="T7" fmla="*/ 2147483647 h 545"/>
              <a:gd name="T8" fmla="*/ 2147483647 w 476"/>
              <a:gd name="T9" fmla="*/ 0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6"/>
              <a:gd name="T16" fmla="*/ 0 h 545"/>
              <a:gd name="T17" fmla="*/ 476 w 476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6" h="545">
                <a:moveTo>
                  <a:pt x="476" y="545"/>
                </a:moveTo>
                <a:cubicBezTo>
                  <a:pt x="355" y="541"/>
                  <a:pt x="234" y="537"/>
                  <a:pt x="159" y="499"/>
                </a:cubicBezTo>
                <a:cubicBezTo>
                  <a:pt x="84" y="461"/>
                  <a:pt x="46" y="386"/>
                  <a:pt x="23" y="318"/>
                </a:cubicBezTo>
                <a:cubicBezTo>
                  <a:pt x="0" y="250"/>
                  <a:pt x="23" y="144"/>
                  <a:pt x="23" y="91"/>
                </a:cubicBezTo>
                <a:cubicBezTo>
                  <a:pt x="23" y="38"/>
                  <a:pt x="23" y="19"/>
                  <a:pt x="23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16810" name="Rectangle 10"/>
          <p:cNvSpPr>
            <a:spLocks noChangeArrowheads="1"/>
          </p:cNvSpPr>
          <p:nvPr/>
        </p:nvSpPr>
        <p:spPr bwMode="auto">
          <a:xfrm>
            <a:off x="7913688" y="3929063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000000"/>
                </a:solidFill>
                <a:latin typeface="Times New Roman" pitchFamily="18" charset="0"/>
              </a:rPr>
              <a:t>+</a:t>
            </a:r>
          </a:p>
        </p:txBody>
      </p:sp>
      <p:sp>
        <p:nvSpPr>
          <p:cNvPr id="9" name="矩形 8"/>
          <p:cNvSpPr/>
          <p:nvPr/>
        </p:nvSpPr>
        <p:spPr>
          <a:xfrm>
            <a:off x="2627313" y="404813"/>
            <a:ext cx="36925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f ( 2n ) = 2 f ( n ) + 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1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1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11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11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1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1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16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16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1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1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1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1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1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1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1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1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11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11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16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1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11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1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1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1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03" grpId="0" animBg="1"/>
      <p:bldP spid="7116805" grpId="0" animBg="1"/>
      <p:bldP spid="7116806" grpId="0" animBg="1"/>
      <p:bldP spid="7116807" grpId="0" animBg="1"/>
      <p:bldP spid="7116808" grpId="0" animBg="1"/>
      <p:bldP spid="711681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1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计算 </a:t>
            </a:r>
            <a:r>
              <a:rPr lang="en-US" altLang="zh-CN" sz="2800" b="1" dirty="0" smtClean="0">
                <a:latin typeface="Times New Roman" pitchFamily="18" charset="0"/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X ( A </a:t>
            </a:r>
            <a:r>
              <a:rPr lang="zh-CN" altLang="en-US" sz="2800" b="1" dirty="0" smtClean="0">
                <a:latin typeface="Times New Roman" pitchFamily="18" charset="0"/>
              </a:rPr>
              <a:t>为 </a:t>
            </a:r>
            <a:r>
              <a:rPr lang="en-US" altLang="zh-CN" sz="2800" b="1" dirty="0" smtClean="0">
                <a:latin typeface="Times New Roman" pitchFamily="18" charset="0"/>
              </a:rPr>
              <a:t>n =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zh-CN" altLang="en-US" sz="2800" b="1" dirty="0" smtClean="0">
                <a:latin typeface="Times New Roman" pitchFamily="18" charset="0"/>
              </a:rPr>
              <a:t>级方阵 </a:t>
            </a:r>
            <a:r>
              <a:rPr lang="en-US" altLang="zh-CN" sz="2800" b="1" dirty="0" smtClean="0">
                <a:latin typeface="Times New Roman" pitchFamily="18" charset="0"/>
              </a:rPr>
              <a:t>) </a:t>
            </a:r>
            <a:r>
              <a:rPr lang="zh-CN" altLang="en-US" sz="2800" b="1" dirty="0" smtClean="0">
                <a:latin typeface="Times New Roman" pitchFamily="18" charset="0"/>
              </a:rPr>
              <a:t>所需的乘法次数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 </a:t>
            </a:r>
            <a:r>
              <a:rPr lang="en-US" altLang="zh-CN" sz="2800" b="1" dirty="0" smtClean="0">
                <a:latin typeface="Times New Roman" pitchFamily="18" charset="0"/>
              </a:rPr>
              <a:t>A </a:t>
            </a:r>
            <a:r>
              <a:rPr lang="zh-CN" altLang="en-US" sz="2800" b="1" dirty="0" smtClean="0">
                <a:latin typeface="Times New Roman" pitchFamily="18" charset="0"/>
              </a:rPr>
              <a:t>为普通方阵                          </a:t>
            </a:r>
            <a:r>
              <a:rPr lang="en-US" altLang="zh-CN" sz="2800" b="1" dirty="0" smtClean="0">
                <a:latin typeface="Times New Roman" pitchFamily="18" charset="0"/>
              </a:rPr>
              <a:t>A = </a:t>
            </a:r>
            <a:r>
              <a:rPr lang="en-US" altLang="zh-CN" sz="2800" b="1" dirty="0" err="1" smtClean="0">
                <a:latin typeface="Times New Roman" pitchFamily="18" charset="0"/>
              </a:rPr>
              <a:t>F</a:t>
            </a:r>
            <a:r>
              <a:rPr lang="en-US" altLang="zh-CN" sz="28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 n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800" b="1" dirty="0" smtClean="0">
                <a:latin typeface="Times New Roman" pitchFamily="18" charset="0"/>
              </a:rPr>
              <a:t>=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2m</a:t>
            </a:r>
            <a:r>
              <a:rPr lang="en-US" altLang="zh-CN" sz="2800" b="1" dirty="0" smtClean="0">
                <a:latin typeface="Times New Roman" pitchFamily="18" charset="0"/>
              </a:rPr>
              <a:t>                       f ( n ) =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 </a:t>
            </a:r>
            <a:r>
              <a:rPr lang="en-US" altLang="zh-CN" sz="2800" b="1" dirty="0" smtClean="0">
                <a:latin typeface="Times New Roman" pitchFamily="18" charset="0"/>
              </a:rPr>
              <a:t>m =     log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 </a:t>
            </a:r>
            <a:r>
              <a:rPr lang="en-US" altLang="zh-CN" sz="2800" b="1" dirty="0" smtClean="0">
                <a:latin typeface="Times New Roman" pitchFamily="18" charset="0"/>
              </a:rPr>
              <a:t>= 4096                        f ( 2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800" b="1" dirty="0" smtClean="0">
                <a:latin typeface="Times New Roman" pitchFamily="18" charset="0"/>
              </a:rPr>
              <a:t> )  = 6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800" b="1" dirty="0" smtClean="0">
                <a:latin typeface="Times New Roman" pitchFamily="18" charset="0"/>
              </a:rPr>
              <a:t>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altLang="zh-CN" sz="2800" b="1" dirty="0" smtClean="0">
                <a:latin typeface="Times New Roman" pitchFamily="18" charset="0"/>
              </a:rPr>
              <a:t>= 192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sz="2800" b="1" dirty="0" smtClean="0">
                <a:latin typeface="Times New Roman" pitchFamily="18" charset="0"/>
              </a:rPr>
              <a:t>  = 1048576                  f ( 2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800" b="1" dirty="0" smtClean="0">
                <a:latin typeface="Times New Roman" pitchFamily="18" charset="0"/>
              </a:rPr>
              <a:t> ) = 10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800" b="1" dirty="0" smtClean="0">
                <a:latin typeface="Times New Roman" pitchFamily="18" charset="0"/>
              </a:rPr>
              <a:t> 2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 </a:t>
            </a:r>
            <a:r>
              <a:rPr lang="en-US" altLang="zh-CN" sz="2800" b="1" dirty="0" smtClean="0">
                <a:latin typeface="Times New Roman" pitchFamily="18" charset="0"/>
              </a:rPr>
              <a:t>= 5120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2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800" b="1" dirty="0" smtClean="0">
                <a:latin typeface="Times New Roman" pitchFamily="18" charset="0"/>
              </a:rPr>
              <a:t> = 1267650600228229401496703205376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             f ( 2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800" b="1" dirty="0" smtClean="0">
                <a:latin typeface="Times New Roman" pitchFamily="18" charset="0"/>
              </a:rPr>
              <a:t> ) = 50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800" b="1" dirty="0" smtClean="0">
                <a:latin typeface="Times New Roman" pitchFamily="18" charset="0"/>
              </a:rPr>
              <a:t> 2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 </a:t>
            </a:r>
            <a:r>
              <a:rPr lang="en-US" altLang="zh-CN" sz="2800" b="1" dirty="0" smtClean="0">
                <a:latin typeface="Times New Roman" pitchFamily="18" charset="0"/>
              </a:rPr>
              <a:t>= 28147497671065600</a:t>
            </a:r>
          </a:p>
        </p:txBody>
      </p:sp>
      <p:graphicFrame>
        <p:nvGraphicFramePr>
          <p:cNvPr id="125955" name="Object 4"/>
          <p:cNvGraphicFramePr>
            <a:graphicFrameLocks noChangeAspect="1"/>
          </p:cNvGraphicFramePr>
          <p:nvPr/>
        </p:nvGraphicFramePr>
        <p:xfrm>
          <a:off x="7164388" y="2205038"/>
          <a:ext cx="342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07" name="公式" r:id="rId3" imgW="152334" imgH="393529" progId="Equation.3">
                  <p:embed/>
                </p:oleObj>
              </mc:Choice>
              <mc:Fallback>
                <p:oleObj name="公式" r:id="rId3" imgW="152334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205038"/>
                        <a:ext cx="342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627784" y="171764"/>
            <a:ext cx="324643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f ( 2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)  =   2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m-1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1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51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51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51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51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51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51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51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51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1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51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51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51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978" name="Object 2"/>
          <p:cNvGraphicFramePr>
            <a:graphicFrameLocks noChangeAspect="1"/>
          </p:cNvGraphicFramePr>
          <p:nvPr/>
        </p:nvGraphicFramePr>
        <p:xfrm>
          <a:off x="763588" y="1268413"/>
          <a:ext cx="7486650" cy="490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0" name="公式" r:id="rId3" imgW="2781300" imgH="1828800" progId="Equation.3">
                  <p:embed/>
                </p:oleObj>
              </mc:Choice>
              <mc:Fallback>
                <p:oleObj name="公式" r:id="rId3" imgW="2781300" imgH="1828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268413"/>
                        <a:ext cx="7486650" cy="490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2339975" y="333375"/>
            <a:ext cx="511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</a:rPr>
              <a:t>小波变换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正交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sz="3600">
                <a:solidFill>
                  <a:srgbClr val="000000"/>
                </a:solidFill>
                <a:latin typeface="French Script MT" pitchFamily="66" charset="0"/>
              </a:rPr>
              <a:t>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正交矩阵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7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线性映射</a:t>
            </a:r>
            <a:endParaRPr lang="zh-CN" altLang="en-US" b="1" smtClean="0">
              <a:solidFill>
                <a:srgbClr val="FFFF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5370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世上所有集合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可以分成两大类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第一类不包含自身作为元素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;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第二类包含自身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问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3600" b="1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世上所有第一类集合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放在一起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是否构成一个集合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?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它属于哪一类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pic>
        <p:nvPicPr>
          <p:cNvPr id="12902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罗素悖论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24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7100" smtClean="0">
                <a:latin typeface="Monotype Corsiva" pitchFamily="66" charset="0"/>
                <a:ea typeface="华文楷体" pitchFamily="2" charset="-122"/>
              </a:rPr>
              <a:t>See you next time</a:t>
            </a:r>
            <a:endParaRPr lang="en-US" sz="7100" smtClean="0">
              <a:latin typeface="Monotype Corsiva" pitchFamily="66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矩阵的张量积</a:t>
            </a:r>
          </a:p>
        </p:txBody>
      </p:sp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187450" y="1341438"/>
          <a:ext cx="2801938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83" name="公式" r:id="rId3" imgW="1040948" imgH="482391" progId="Equation.3">
                  <p:embed/>
                </p:oleObj>
              </mc:Choice>
              <mc:Fallback>
                <p:oleObj name="公式" r:id="rId3" imgW="1040948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2801938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4716463" y="1341438"/>
          <a:ext cx="259873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84" name="公式" r:id="rId5" imgW="965200" imgH="482600" progId="Equation.3">
                  <p:embed/>
                </p:oleObj>
              </mc:Choice>
              <mc:Fallback>
                <p:oleObj name="公式" r:id="rId5" imgW="9652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341438"/>
                        <a:ext cx="2598737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8421" name="Object 5"/>
          <p:cNvGraphicFramePr>
            <a:graphicFrameLocks noChangeAspect="1"/>
          </p:cNvGraphicFramePr>
          <p:nvPr/>
        </p:nvGraphicFramePr>
        <p:xfrm>
          <a:off x="2484438" y="2708275"/>
          <a:ext cx="3998912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85" name="公式" r:id="rId7" imgW="1485900" imgH="482600" progId="Equation.3">
                  <p:embed/>
                </p:oleObj>
              </mc:Choice>
              <mc:Fallback>
                <p:oleObj name="公式" r:id="rId7" imgW="14859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08275"/>
                        <a:ext cx="3998912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8422" name="Rectangle 6"/>
          <p:cNvSpPr>
            <a:spLocks noChangeArrowheads="1"/>
          </p:cNvSpPr>
          <p:nvPr/>
        </p:nvSpPr>
        <p:spPr bwMode="auto">
          <a:xfrm>
            <a:off x="2124075" y="4221163"/>
            <a:ext cx="2519363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88423" name="Rectangle 7"/>
          <p:cNvSpPr>
            <a:spLocks noChangeArrowheads="1"/>
          </p:cNvSpPr>
          <p:nvPr/>
        </p:nvSpPr>
        <p:spPr bwMode="auto">
          <a:xfrm>
            <a:off x="4859338" y="4221163"/>
            <a:ext cx="2519362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88424" name="Rectangle 8"/>
          <p:cNvSpPr>
            <a:spLocks noChangeArrowheads="1"/>
          </p:cNvSpPr>
          <p:nvPr/>
        </p:nvSpPr>
        <p:spPr bwMode="auto">
          <a:xfrm>
            <a:off x="2124075" y="5445125"/>
            <a:ext cx="2519363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588425" name="Rectangle 9"/>
          <p:cNvSpPr>
            <a:spLocks noChangeArrowheads="1"/>
          </p:cNvSpPr>
          <p:nvPr/>
        </p:nvSpPr>
        <p:spPr bwMode="auto">
          <a:xfrm>
            <a:off x="4859338" y="5445125"/>
            <a:ext cx="2519362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88426" name="Object 10"/>
          <p:cNvGraphicFramePr>
            <a:graphicFrameLocks noChangeAspect="1"/>
          </p:cNvGraphicFramePr>
          <p:nvPr/>
        </p:nvGraphicFramePr>
        <p:xfrm>
          <a:off x="1619250" y="4149725"/>
          <a:ext cx="6053138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86" name="公式" r:id="rId9" imgW="2247900" imgH="939800" progId="Equation.3">
                  <p:embed/>
                </p:oleObj>
              </mc:Choice>
              <mc:Fallback>
                <p:oleObj name="公式" r:id="rId9" imgW="2247900" imgH="93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053138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8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88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88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88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88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88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88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88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88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8422" grpId="0" animBg="1"/>
      <p:bldP spid="6588423" grpId="0" animBg="1"/>
      <p:bldP spid="6588424" grpId="0" animBg="1"/>
      <p:bldP spid="658842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矩阵的张量积</a:t>
            </a:r>
          </a:p>
        </p:txBody>
      </p:sp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1187450" y="1341438"/>
          <a:ext cx="2801938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7" name="公式" r:id="rId3" imgW="1040948" imgH="482391" progId="Equation.3">
                  <p:embed/>
                </p:oleObj>
              </mc:Choice>
              <mc:Fallback>
                <p:oleObj name="公式" r:id="rId3" imgW="1040948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2801938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4716463" y="1341438"/>
          <a:ext cx="259873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8" name="公式" r:id="rId5" imgW="965200" imgH="482600" progId="Equation.3">
                  <p:embed/>
                </p:oleObj>
              </mc:Choice>
              <mc:Fallback>
                <p:oleObj name="公式" r:id="rId5" imgW="9652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341438"/>
                        <a:ext cx="2598737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59813" name="Object 5"/>
          <p:cNvGraphicFramePr>
            <a:graphicFrameLocks noChangeAspect="1"/>
          </p:cNvGraphicFramePr>
          <p:nvPr/>
        </p:nvGraphicFramePr>
        <p:xfrm>
          <a:off x="2484438" y="2708275"/>
          <a:ext cx="3998912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9" name="公式" r:id="rId7" imgW="1485900" imgH="482600" progId="Equation.3">
                  <p:embed/>
                </p:oleObj>
              </mc:Choice>
              <mc:Fallback>
                <p:oleObj name="公式" r:id="rId7" imgW="14859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08275"/>
                        <a:ext cx="3998912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9814" name="Rectangle 6"/>
          <p:cNvSpPr>
            <a:spLocks noChangeArrowheads="1"/>
          </p:cNvSpPr>
          <p:nvPr/>
        </p:nvSpPr>
        <p:spPr bwMode="auto">
          <a:xfrm>
            <a:off x="2124075" y="4221163"/>
            <a:ext cx="2519363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9815" name="Rectangle 7"/>
          <p:cNvSpPr>
            <a:spLocks noChangeArrowheads="1"/>
          </p:cNvSpPr>
          <p:nvPr/>
        </p:nvSpPr>
        <p:spPr bwMode="auto">
          <a:xfrm>
            <a:off x="4859338" y="4221163"/>
            <a:ext cx="2519362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9816" name="Rectangle 8"/>
          <p:cNvSpPr>
            <a:spLocks noChangeArrowheads="1"/>
          </p:cNvSpPr>
          <p:nvPr/>
        </p:nvSpPr>
        <p:spPr bwMode="auto">
          <a:xfrm>
            <a:off x="2124075" y="5445125"/>
            <a:ext cx="2519363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59817" name="Rectangle 9"/>
          <p:cNvSpPr>
            <a:spLocks noChangeArrowheads="1"/>
          </p:cNvSpPr>
          <p:nvPr/>
        </p:nvSpPr>
        <p:spPr bwMode="auto">
          <a:xfrm>
            <a:off x="4859338" y="5445125"/>
            <a:ext cx="2519362" cy="1152525"/>
          </a:xfrm>
          <a:prstGeom prst="rect">
            <a:avLst/>
          </a:prstGeom>
          <a:solidFill>
            <a:srgbClr val="FF99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159818" name="Object 10"/>
          <p:cNvGraphicFramePr>
            <a:graphicFrameLocks noChangeAspect="1"/>
          </p:cNvGraphicFramePr>
          <p:nvPr/>
        </p:nvGraphicFramePr>
        <p:xfrm>
          <a:off x="1619250" y="4149725"/>
          <a:ext cx="6053138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0" name="公式" r:id="rId9" imgW="2247900" imgH="939800" progId="Equation.3">
                  <p:embed/>
                </p:oleObj>
              </mc:Choice>
              <mc:Fallback>
                <p:oleObj name="公式" r:id="rId9" imgW="2247900" imgH="93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149725"/>
                        <a:ext cx="6053138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5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5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59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59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59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59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59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59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59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59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9814" grpId="0" animBg="1"/>
      <p:bldP spid="7159815" grpId="0" animBg="1"/>
      <p:bldP spid="7159816" grpId="0" animBg="1"/>
      <p:bldP spid="71598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张量积的性质</a:t>
            </a:r>
          </a:p>
        </p:txBody>
      </p:sp>
      <p:graphicFrame>
        <p:nvGraphicFramePr>
          <p:cNvPr id="6589443" name="Object 3"/>
          <p:cNvGraphicFramePr>
            <a:graphicFrameLocks noChangeAspect="1"/>
          </p:cNvGraphicFramePr>
          <p:nvPr/>
        </p:nvGraphicFramePr>
        <p:xfrm>
          <a:off x="755650" y="4581525"/>
          <a:ext cx="62372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8" name="公式" r:id="rId3" imgW="1993900" imgH="203200" progId="Equation.3">
                  <p:embed/>
                </p:oleObj>
              </mc:Choice>
              <mc:Fallback>
                <p:oleObj name="公式" r:id="rId3" imgW="19939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81525"/>
                        <a:ext cx="6237288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9444" name="Object 4"/>
          <p:cNvGraphicFramePr>
            <a:graphicFrameLocks noChangeAspect="1"/>
          </p:cNvGraphicFramePr>
          <p:nvPr/>
        </p:nvGraphicFramePr>
        <p:xfrm>
          <a:off x="1692275" y="3429000"/>
          <a:ext cx="55435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9" name="公式" r:id="rId5" imgW="1765300" imgH="203200" progId="Equation.3">
                  <p:embed/>
                </p:oleObj>
              </mc:Choice>
              <mc:Fallback>
                <p:oleObj name="公式" r:id="rId5" imgW="17653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429000"/>
                        <a:ext cx="55435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9445" name="Object 5"/>
          <p:cNvGraphicFramePr>
            <a:graphicFrameLocks noChangeAspect="1"/>
          </p:cNvGraphicFramePr>
          <p:nvPr/>
        </p:nvGraphicFramePr>
        <p:xfrm>
          <a:off x="2411413" y="2492375"/>
          <a:ext cx="402431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0" name="公式" r:id="rId7" imgW="1308100" imgH="241300" progId="Equation.3">
                  <p:embed/>
                </p:oleObj>
              </mc:Choice>
              <mc:Fallback>
                <p:oleObj name="公式" r:id="rId7" imgW="13081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92375"/>
                        <a:ext cx="4024312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9446" name="Object 6"/>
          <p:cNvGraphicFramePr>
            <a:graphicFrameLocks noChangeAspect="1"/>
          </p:cNvGraphicFramePr>
          <p:nvPr/>
        </p:nvGraphicFramePr>
        <p:xfrm>
          <a:off x="3132138" y="1628775"/>
          <a:ext cx="27178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1" name="公式" r:id="rId9" imgW="875920" imgH="215806" progId="Equation.3">
                  <p:embed/>
                </p:oleObj>
              </mc:Choice>
              <mc:Fallback>
                <p:oleObj name="公式" r:id="rId9" imgW="875920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628775"/>
                        <a:ext cx="27178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9447" name="Object 7"/>
          <p:cNvGraphicFramePr>
            <a:graphicFrameLocks noChangeAspect="1"/>
          </p:cNvGraphicFramePr>
          <p:nvPr/>
        </p:nvGraphicFramePr>
        <p:xfrm>
          <a:off x="2843213" y="5300663"/>
          <a:ext cx="44481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2" name="公式" r:id="rId11" imgW="1422400" imgH="203200" progId="Equation.3">
                  <p:embed/>
                </p:oleObj>
              </mc:Choice>
              <mc:Fallback>
                <p:oleObj name="公式" r:id="rId11" imgW="14224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300663"/>
                        <a:ext cx="444817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8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8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8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395288" y="404813"/>
          <a:ext cx="3490912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5" name="公式" r:id="rId3" imgW="1155700" imgH="203200" progId="Equation.3">
                  <p:embed/>
                </p:oleObj>
              </mc:Choice>
              <mc:Fallback>
                <p:oleObj name="公式" r:id="rId3" imgW="11557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4813"/>
                        <a:ext cx="3490912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2195513" y="1196975"/>
          <a:ext cx="42576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6" name="公式" r:id="rId5" imgW="1396394" imgH="203112" progId="Equation.3">
                  <p:embed/>
                </p:oleObj>
              </mc:Choice>
              <mc:Fallback>
                <p:oleObj name="公式" r:id="rId5" imgW="1396394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196975"/>
                        <a:ext cx="425767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0" name="Object 4"/>
          <p:cNvGraphicFramePr>
            <a:graphicFrameLocks noChangeAspect="1"/>
          </p:cNvGraphicFramePr>
          <p:nvPr/>
        </p:nvGraphicFramePr>
        <p:xfrm>
          <a:off x="1116013" y="1916113"/>
          <a:ext cx="65039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7" name="公式" r:id="rId7" imgW="2133600" imgH="241300" progId="Equation.3">
                  <p:embed/>
                </p:oleObj>
              </mc:Choice>
              <mc:Fallback>
                <p:oleObj name="公式" r:id="rId7" imgW="21336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65039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1" name="Object 5"/>
          <p:cNvGraphicFramePr>
            <a:graphicFrameLocks noChangeAspect="1"/>
          </p:cNvGraphicFramePr>
          <p:nvPr/>
        </p:nvGraphicFramePr>
        <p:xfrm>
          <a:off x="468313" y="2997200"/>
          <a:ext cx="48371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8" name="公式" r:id="rId9" imgW="1586811" imgH="203112" progId="Equation.3">
                  <p:embed/>
                </p:oleObj>
              </mc:Choice>
              <mc:Fallback>
                <p:oleObj name="公式" r:id="rId9" imgW="158681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997200"/>
                        <a:ext cx="48371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2" name="Object 6"/>
          <p:cNvGraphicFramePr>
            <a:graphicFrameLocks noChangeAspect="1"/>
          </p:cNvGraphicFramePr>
          <p:nvPr/>
        </p:nvGraphicFramePr>
        <p:xfrm>
          <a:off x="2195513" y="3789363"/>
          <a:ext cx="45672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9" name="公式" r:id="rId11" imgW="1497950" imgH="241195" progId="Equation.3">
                  <p:embed/>
                </p:oleObj>
              </mc:Choice>
              <mc:Fallback>
                <p:oleObj name="公式" r:id="rId11" imgW="1497950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789363"/>
                        <a:ext cx="456723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3" name="Object 7"/>
          <p:cNvGraphicFramePr>
            <a:graphicFrameLocks noChangeAspect="1"/>
          </p:cNvGraphicFramePr>
          <p:nvPr/>
        </p:nvGraphicFramePr>
        <p:xfrm>
          <a:off x="2300288" y="4868863"/>
          <a:ext cx="43957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0" name="公式" r:id="rId13" imgW="1384300" imgH="203200" progId="Equation.3">
                  <p:embed/>
                </p:oleObj>
              </mc:Choice>
              <mc:Fallback>
                <p:oleObj name="公式" r:id="rId13" imgW="13843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4868863"/>
                        <a:ext cx="43957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4" name="Object 8"/>
          <p:cNvGraphicFramePr>
            <a:graphicFrameLocks noChangeAspect="1"/>
          </p:cNvGraphicFramePr>
          <p:nvPr/>
        </p:nvGraphicFramePr>
        <p:xfrm>
          <a:off x="2051050" y="5805488"/>
          <a:ext cx="49625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1" name="公式" r:id="rId15" imgW="1562100" imgH="203200" progId="Equation.3">
                  <p:embed/>
                </p:oleObj>
              </mc:Choice>
              <mc:Fallback>
                <p:oleObj name="公式" r:id="rId15" imgW="15621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805488"/>
                        <a:ext cx="49625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5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15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15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5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5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特殊的正交矩阵</a:t>
            </a:r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2700338" y="1484313"/>
          <a:ext cx="310991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0" name="公式" r:id="rId3" imgW="1155700" imgH="457200" progId="Equation.3">
                  <p:embed/>
                </p:oleObj>
              </mc:Choice>
              <mc:Fallback>
                <p:oleObj name="公式" r:id="rId3" imgW="11557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84313"/>
                        <a:ext cx="3109912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0468" name="Object 4"/>
          <p:cNvGraphicFramePr>
            <a:graphicFrameLocks noChangeAspect="1"/>
          </p:cNvGraphicFramePr>
          <p:nvPr/>
        </p:nvGraphicFramePr>
        <p:xfrm>
          <a:off x="179388" y="2708275"/>
          <a:ext cx="87709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1" name="公式" r:id="rId5" imgW="3594100" imgH="914400" progId="Equation.3">
                  <p:embed/>
                </p:oleObj>
              </mc:Choice>
              <mc:Fallback>
                <p:oleObj name="公式" r:id="rId5" imgW="35941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708275"/>
                        <a:ext cx="8770937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0469" name="Object 5"/>
          <p:cNvGraphicFramePr>
            <a:graphicFrameLocks noChangeAspect="1"/>
          </p:cNvGraphicFramePr>
          <p:nvPr/>
        </p:nvGraphicFramePr>
        <p:xfrm>
          <a:off x="1547813" y="5229225"/>
          <a:ext cx="5673725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2" name="公式" r:id="rId7" imgW="2108200" imgH="482600" progId="Equation.3">
                  <p:embed/>
                </p:oleObj>
              </mc:Choice>
              <mc:Fallback>
                <p:oleObj name="公式" r:id="rId7" imgW="21082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29225"/>
                        <a:ext cx="5673725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jpeg 2000 </a:t>
            </a:r>
            <a:r>
              <a:rPr lang="zh-CN" altLang="en-US" sz="4000" b="1" smtClean="0">
                <a:latin typeface="Times New Roman" pitchFamily="18" charset="0"/>
              </a:rPr>
              <a:t>算法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最新的 </a:t>
            </a:r>
            <a:r>
              <a:rPr lang="en-US" altLang="zh-CN" b="1" dirty="0" smtClean="0">
                <a:latin typeface="Times New Roman" pitchFamily="18" charset="0"/>
              </a:rPr>
              <a:t>jpeg2000 </a:t>
            </a:r>
            <a:r>
              <a:rPr lang="zh-CN" altLang="en-US" b="1" dirty="0" smtClean="0">
                <a:latin typeface="Times New Roman" pitchFamily="18" charset="0"/>
              </a:rPr>
              <a:t>图片解压算法使用小波变换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可参看</a:t>
            </a:r>
          </a:p>
          <a:p>
            <a:pPr eaLnBrk="1" hangingPunct="1">
              <a:buFontTx/>
              <a:buNone/>
            </a:pPr>
            <a:endParaRPr lang="zh-CN" altLang="en-US" sz="2400" dirty="0" smtClean="0"/>
          </a:p>
          <a:p>
            <a:pPr eaLnBrk="1" hangingPunct="1">
              <a:buFontTx/>
              <a:buNone/>
            </a:pPr>
            <a:r>
              <a:rPr lang="zh-CN" altLang="en-US" sz="2400" dirty="0" smtClean="0"/>
              <a:t>  </a:t>
            </a:r>
            <a:r>
              <a:rPr lang="en-US" altLang="zh-CN" sz="2400" dirty="0" smtClean="0">
                <a:hlinkClick r:id="rId2"/>
              </a:rPr>
              <a:t>http://dev.whydomath.org/node/wavlets/jpeg2000.html</a:t>
            </a:r>
            <a:endParaRPr lang="en-US" altLang="zh-CN" sz="2400" dirty="0" smtClean="0"/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&gt;&gt;</a:t>
            </a:r>
            <a:r>
              <a:rPr lang="zh-CN" altLang="da-DK" sz="1800" smtClean="0"/>
              <a:t> </a:t>
            </a:r>
            <a:r>
              <a:rPr lang="da-DK" altLang="zh-CN" sz="1800" b="1" smtClean="0"/>
              <a:t>C = zeros(8,8);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&gt;&gt; for i = 1 : 8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  for j = 1 : 8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    C( i , j ) = cos( ( j - 1 )*( 2*i - 1 )*pi / 16) /2;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  end;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end;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&gt;&gt; for i = 1 : 8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  C( i , 1 ) = 2^(1/2)/4;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 end;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&gt;&gt; C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C =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0.3536    0.4904    0.4619    0.4157    0.3536    0.2778    0.1913    0.0975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 0.4157    0.1913   -0.0975   -0.3536   -0.4904   -0.4619   -0.2778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 0.2778   -0.1913   -0.4904   -0.3536    0.0975    0.4619    0.4157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 0.0975   -0.4619   -0.2778    0.3536    0.4157   -0.1913   -0.4904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-0.0975   -0.4619    0.2778    0.3536   -0.4157   -0.1913    0.4904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-0.2778   -0.1913    0.4904   -0.3536   -0.0975    0.4619   -0.4157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-0.4157    0.1913    0.0975   -0.3536    0.4904   -0.4619    0.2778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da-DK" altLang="zh-CN" sz="1800" b="1" smtClean="0"/>
              <a:t>    0.3536   -0.4904    0.4619   -0.4157    0.3536   -0.2778    0.1913   -0.0975</a:t>
            </a:r>
            <a:endParaRPr lang="en-US" altLang="zh-CN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6911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smtClean="0"/>
              <a:t>&gt;&gt; </a:t>
            </a:r>
            <a:r>
              <a:rPr lang="pl-PL" altLang="zh-CN" sz="1800" smtClean="0"/>
              <a:t>B = C' * P * C</a:t>
            </a:r>
          </a:p>
          <a:p>
            <a:pPr eaLnBrk="1" hangingPunct="1">
              <a:buFontTx/>
              <a:buNone/>
            </a:pPr>
            <a:r>
              <a:rPr lang="pl-PL" altLang="zh-CN" sz="1800" smtClean="0"/>
              <a:t>B =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</a:t>
            </a:r>
            <a:r>
              <a:rPr lang="pl-PL" altLang="zh-CN" sz="1800" smtClean="0"/>
              <a:t> -43.5451  156.8679   22.9236   -5.5441   -7.1529   -0.5187    1.2353    0.6095</a:t>
            </a:r>
          </a:p>
          <a:p>
            <a:pPr eaLnBrk="1" hangingPunct="1">
              <a:buFontTx/>
              <a:buNone/>
            </a:pPr>
            <a:r>
              <a:rPr lang="pl-PL" altLang="zh-CN" sz="1800" smtClean="0"/>
              <a:t> 366.4034 -105.9590  -65.4009   25.6130   -0.1803    0.5292   -1.3516    0.5757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</a:t>
            </a:r>
            <a:r>
              <a:rPr lang="pl-PL" altLang="zh-CN" sz="1800" smtClean="0"/>
              <a:t>  -86.8666  -85.0559   90.4376  -21.5429    0.0679   -1.0308    0.2871    0.0092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</a:t>
            </a:r>
            <a:r>
              <a:rPr lang="pl-PL" altLang="zh-CN" sz="1800" smtClean="0"/>
              <a:t>  -55.8819  115.4927  -23.7721   -8.7437   -0.6664    0.5863   -0.0169   -0.2863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</a:t>
            </a:r>
            <a:r>
              <a:rPr lang="pl-PL" altLang="zh-CN" sz="1800" smtClean="0"/>
              <a:t>   40.0314  -18.4009  -44.6267   33.3131    0.1255    0.4230    0.1480    0.2655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  </a:t>
            </a:r>
            <a:r>
              <a:rPr lang="pl-PL" altLang="zh-CN" sz="1800" smtClean="0"/>
              <a:t>   0.1348  -29.3776   33.4696    0.6294    0.1326    0.1469    0.3759   -0.3694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 </a:t>
            </a:r>
            <a:r>
              <a:rPr lang="pl-PL" altLang="zh-CN" sz="1800" smtClean="0"/>
              <a:t>   -0.8285    0.4268   24.3812  -26.1031   -0.1640   -0.3915    1.1702   -0.3146</a:t>
            </a:r>
          </a:p>
          <a:p>
            <a:pPr eaLnBrk="1" hangingPunct="1">
              <a:buFontTx/>
              <a:buNone/>
            </a:pPr>
            <a:r>
              <a:rPr lang="en-US" altLang="zh-CN" sz="1800" smtClean="0"/>
              <a:t> </a:t>
            </a:r>
            <a:r>
              <a:rPr lang="pl-PL" altLang="zh-CN" sz="1800" smtClean="0"/>
              <a:t>   </a:t>
            </a:r>
            <a:r>
              <a:rPr lang="en-US" altLang="zh-CN" sz="1800" smtClean="0"/>
              <a:t> </a:t>
            </a:r>
            <a:r>
              <a:rPr lang="pl-PL" altLang="zh-CN" sz="1800" smtClean="0"/>
              <a:t> 0.4257   -0.8871  -30.1844  </a:t>
            </a:r>
            <a:r>
              <a:rPr lang="en-US" altLang="zh-CN" sz="1800" smtClean="0"/>
              <a:t> </a:t>
            </a:r>
            <a:r>
              <a:rPr lang="pl-PL" altLang="zh-CN" sz="1800" smtClean="0"/>
              <a:t>  0.3839   -0.2698    0.5633   -0.5652    0.1087</a:t>
            </a:r>
            <a:endParaRPr lang="en-US" altLang="zh-CN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ea typeface="新宋体" pitchFamily="49" charset="-122"/>
              </a:rPr>
              <a:t>  </a:t>
            </a:r>
            <a:r>
              <a:rPr lang="zh-CN" altLang="en-US" sz="4000" b="1" dirty="0" smtClean="0">
                <a:ea typeface="新宋体" pitchFamily="49" charset="-122"/>
              </a:rPr>
              <a:t>作业：</a:t>
            </a:r>
            <a:r>
              <a:rPr lang="zh-CN" altLang="en-US" sz="4000" b="1" dirty="0" smtClean="0"/>
              <a:t>      </a:t>
            </a:r>
            <a:r>
              <a:rPr lang="en-US" altLang="zh-CN" sz="4000" b="1" dirty="0" smtClean="0"/>
              <a:t>12 </a:t>
            </a:r>
            <a:r>
              <a:rPr lang="zh-CN" altLang="en-US" sz="4000" b="1" dirty="0" smtClean="0"/>
              <a:t>月 </a:t>
            </a:r>
            <a:r>
              <a:rPr lang="en-US" altLang="zh-CN" sz="4000" b="1" dirty="0" smtClean="0"/>
              <a:t>14 </a:t>
            </a:r>
            <a:r>
              <a:rPr lang="zh-CN" altLang="en-US" sz="4000" b="1" dirty="0" smtClean="0"/>
              <a:t>日 交</a:t>
            </a:r>
            <a:endParaRPr lang="en-US" altLang="zh-CN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§6.1      3,    8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§6.2      2,    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§6.4      2,    8,    9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  补充题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  <a:solidFill>
            <a:srgbClr val="67F030"/>
          </a:solidFill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1.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设 </a:t>
            </a:r>
            <a:r>
              <a:rPr lang="en-US" altLang="zh-CN" b="1" smtClean="0">
                <a:solidFill>
                  <a:srgbClr val="000000"/>
                </a:solidFill>
                <a:ea typeface="华文楷体" pitchFamily="2" charset="-122"/>
                <a:cs typeface="Arial" charset="0"/>
              </a:rPr>
              <a:t>A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: X</a:t>
            </a:r>
            <a:r>
              <a:rPr lang="en-US" altLang="zh-CN" sz="6600" b="1" smtClean="0">
                <a:solidFill>
                  <a:srgbClr val="000000"/>
                </a:solidFill>
                <a:latin typeface="Euclid Extra" pitchFamily="18" charset="2"/>
              </a:rPr>
              <a:t> </a:t>
            </a:r>
            <a:r>
              <a:rPr lang="en-US" altLang="zh-CN" smtClean="0">
                <a:sym typeface="MT Extra" pitchFamily="18" charset="2"/>
              </a:rPr>
              <a:t>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A X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是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5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到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的线性映射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 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其中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=                               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1)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求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Im A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的维数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及向量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…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5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marL="609600" indent="-609600" algn="just">
              <a:lnSpc>
                <a:spcPct val="150000"/>
              </a:lnSpc>
              <a:buFontTx/>
              <a:buNone/>
            </a:pP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   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使得 </a:t>
            </a:r>
            <a:r>
              <a:rPr lang="en-US" altLang="zh-CN" b="1" smtClean="0">
                <a:solidFill>
                  <a:srgbClr val="000000"/>
                </a:solidFill>
                <a:ea typeface="华文楷体" pitchFamily="2" charset="-122"/>
              </a:rPr>
              <a:t>A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…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ea typeface="华文楷体" pitchFamily="2" charset="-122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构成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Im A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的基</a:t>
            </a:r>
            <a:r>
              <a:rPr lang="el-GR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;</a:t>
            </a:r>
            <a:endParaRPr lang="en-US" altLang="zh-CN" b="1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</a:t>
            </a:r>
            <a:r>
              <a:rPr lang="en-US" altLang="zh-CN" b="1" smtClean="0"/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求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Ker A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的维数与一组基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r+1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…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5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l-GR" altLang="zh-CN" b="1" smtClean="0">
                <a:latin typeface="华文楷体" pitchFamily="2" charset="-122"/>
                <a:ea typeface="华文楷体" pitchFamily="2" charset="-122"/>
              </a:rPr>
              <a:t>;</a:t>
            </a:r>
            <a:r>
              <a:rPr lang="el-GR" altLang="zh-CN" smtClean="0">
                <a:latin typeface="华文楷体" pitchFamily="2" charset="-122"/>
                <a:ea typeface="华文楷体" pitchFamily="2" charset="-122"/>
              </a:rPr>
              <a:t> 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3926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139269" name="Object 3"/>
          <p:cNvGraphicFramePr>
            <a:graphicFrameLocks noChangeAspect="1"/>
          </p:cNvGraphicFramePr>
          <p:nvPr/>
        </p:nvGraphicFramePr>
        <p:xfrm>
          <a:off x="2627313" y="1844675"/>
          <a:ext cx="2951162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20" name="公式" r:id="rId3" imgW="1193800" imgH="711200" progId="Equation.3">
                  <p:embed/>
                </p:oleObj>
              </mc:Choice>
              <mc:Fallback>
                <p:oleObj name="公式" r:id="rId3" imgW="11938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844675"/>
                        <a:ext cx="2951162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404813"/>
            <a:ext cx="8229600" cy="5721350"/>
          </a:xfrm>
          <a:solidFill>
            <a:srgbClr val="00FF00"/>
          </a:solidFill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3)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利用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1) , 2)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</a:t>
            </a:r>
            <a:r>
              <a:rPr lang="el-GR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…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构成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的基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4)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记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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i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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r ,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并将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…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扩充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成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的</a:t>
            </a:r>
            <a:r>
              <a:rPr lang="zh-CN" altLang="el-GR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一组基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</a:t>
            </a:r>
            <a:r>
              <a:rPr lang="el-GR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.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写出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线性映射</a:t>
            </a:r>
            <a:endParaRPr lang="en-US" altLang="zh-CN" b="1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en-US" altLang="zh-CN" b="1" smtClean="0">
                <a:solidFill>
                  <a:srgbClr val="000000"/>
                </a:solidFill>
                <a:ea typeface="华文楷体" pitchFamily="2" charset="-122"/>
              </a:rPr>
              <a:t>A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在基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…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5 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与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l-GR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</a:t>
            </a:r>
            <a:r>
              <a:rPr lang="el-GR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…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3</a:t>
            </a:r>
            <a:r>
              <a:rPr lang="zh-CN" altLang="en-US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下的矩阵</a:t>
            </a:r>
            <a:r>
              <a:rPr lang="en-US" altLang="zh-CN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5)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求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可逆矩阵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P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Q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,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使得</a:t>
            </a:r>
            <a:endParaRPr lang="zh-CN" altLang="en-US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                               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=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P        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-1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140292" name="Object 2"/>
          <p:cNvGraphicFramePr>
            <a:graphicFrameLocks noChangeAspect="1"/>
          </p:cNvGraphicFramePr>
          <p:nvPr/>
        </p:nvGraphicFramePr>
        <p:xfrm>
          <a:off x="5651500" y="4437063"/>
          <a:ext cx="2160588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3" name="公式" r:id="rId4" imgW="609600" imgH="457200" progId="Equation.3">
                  <p:embed/>
                </p:oleObj>
              </mc:Choice>
              <mc:Fallback>
                <p:oleObj name="公式" r:id="rId4" imgW="6096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437063"/>
                        <a:ext cx="2160588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5434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4*.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给定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求部分组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使得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1)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每个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都是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t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非负系数的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线性组合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;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2)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每个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都不能表示为其余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t – 1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个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的非负系数线性组合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欧氏距离满足三角不等式</a:t>
            </a:r>
          </a:p>
        </p:txBody>
      </p:sp>
      <p:graphicFrame>
        <p:nvGraphicFramePr>
          <p:cNvPr id="35843" name="Object 9"/>
          <p:cNvGraphicFramePr>
            <a:graphicFrameLocks noChangeAspect="1"/>
          </p:cNvGraphicFramePr>
          <p:nvPr/>
        </p:nvGraphicFramePr>
        <p:xfrm>
          <a:off x="323850" y="2060575"/>
          <a:ext cx="80216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7" name="公式" r:id="rId3" imgW="2552700" imgH="203200" progId="Equation.3">
                  <p:embed/>
                </p:oleObj>
              </mc:Choice>
              <mc:Fallback>
                <p:oleObj name="公式" r:id="rId3" imgW="25527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060575"/>
                        <a:ext cx="802163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6779" name="Object 11"/>
          <p:cNvGraphicFramePr>
            <a:graphicFrameLocks noChangeAspect="1"/>
          </p:cNvGraphicFramePr>
          <p:nvPr/>
        </p:nvGraphicFramePr>
        <p:xfrm>
          <a:off x="2555875" y="3068638"/>
          <a:ext cx="60531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" name="公式" r:id="rId5" imgW="1905000" imgH="241300" progId="Equation.3">
                  <p:embed/>
                </p:oleObj>
              </mc:Choice>
              <mc:Fallback>
                <p:oleObj name="公式" r:id="rId5" imgW="1905000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068638"/>
                        <a:ext cx="60531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6780" name="Object 12"/>
          <p:cNvGraphicFramePr>
            <a:graphicFrameLocks noChangeAspect="1"/>
          </p:cNvGraphicFramePr>
          <p:nvPr/>
        </p:nvGraphicFramePr>
        <p:xfrm>
          <a:off x="2555875" y="4149725"/>
          <a:ext cx="35734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" name="公式" r:id="rId7" imgW="1079032" imgH="241195" progId="Equation.3">
                  <p:embed/>
                </p:oleObj>
              </mc:Choice>
              <mc:Fallback>
                <p:oleObj name="公式" r:id="rId7" imgW="1079032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149725"/>
                        <a:ext cx="357346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6781" name="Object 13"/>
          <p:cNvGraphicFramePr>
            <a:graphicFrameLocks noChangeAspect="1"/>
          </p:cNvGraphicFramePr>
          <p:nvPr/>
        </p:nvGraphicFramePr>
        <p:xfrm>
          <a:off x="1547813" y="5373688"/>
          <a:ext cx="52054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0" name="公式" r:id="rId9" imgW="1637589" imgH="203112" progId="Equation.3">
                  <p:embed/>
                </p:oleObj>
              </mc:Choice>
              <mc:Fallback>
                <p:oleObj name="公式" r:id="rId9" imgW="1637589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373688"/>
                        <a:ext cx="5205412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56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56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5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56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56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56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56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56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5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9049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8913"/>
                <a:ext cx="8229600" cy="6408737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若集合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上有二元函数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,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满足</a:t>
                </a:r>
                <a:endParaRPr lang="en-US" altLang="zh-CN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1)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≥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,  ∀ 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,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US" altLang="zh-CN" b="1" i="0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𝐗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且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当且仅当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𝒚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  <a:sym typeface="Symbol" pitchFamily="18" charset="2"/>
                  </a:rPr>
                  <a:t> ;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2)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ea typeface="华文楷体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;</a:t>
                </a:r>
              </a:p>
              <a:p>
                <a:pPr marL="742950" indent="-742950"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3)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+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≥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∀ </m:t>
                    </m:r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𝒛</m:t>
                    </m:r>
                    <m:r>
                      <a:rPr lang="en-US" altLang="zh-CN" b="1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US" altLang="zh-CN" b="1" dirty="0">
                        <a:latin typeface="Cambria Math"/>
                        <a:ea typeface="Cambria Math"/>
                        <a:cs typeface="Times New Roman" pitchFamily="18" charset="0"/>
                      </a:rPr>
                      <m:t>𝐗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marL="742950" indent="-742950"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则称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 ,</m:t>
                        </m:r>
                        <m:r>
                          <a:rPr lang="en-US" altLang="zh-CN" b="1" i="1" dirty="0">
                            <a:latin typeface="Cambria Math"/>
                            <a:ea typeface="华文楷体" pitchFamily="2" charset="-122"/>
                            <a:cs typeface="Times New Roman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𝐗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上的距离函数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称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( </m:t>
                    </m:r>
                    <m:r>
                      <a:rPr lang="en-US" altLang="zh-CN" b="1" i="1" dirty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, 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𝒅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  <a:cs typeface="Times New Roman" pitchFamily="18" charset="0"/>
                      </a:rPr>
                      <m:t> )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marL="742950" indent="-742950"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是度量空间</a:t>
                </a:r>
                <a:endParaRPr lang="en-US" altLang="zh-CN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9049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8913"/>
                <a:ext cx="8229600" cy="6408737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5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90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90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6604000" y="2420938"/>
          <a:ext cx="42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0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2420938"/>
                        <a:ext cx="4270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Line 3"/>
          <p:cNvSpPr>
            <a:spLocks noChangeShapeType="1"/>
          </p:cNvSpPr>
          <p:nvPr/>
        </p:nvSpPr>
        <p:spPr bwMode="auto">
          <a:xfrm flipV="1">
            <a:off x="4859338" y="1844675"/>
            <a:ext cx="3455987" cy="11509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 flipV="1">
            <a:off x="4859338" y="1052513"/>
            <a:ext cx="504825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5092700" y="2276475"/>
          <a:ext cx="3524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2276475"/>
                        <a:ext cx="3524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5364163" y="1052513"/>
            <a:ext cx="2952750" cy="792162"/>
          </a:xfrm>
          <a:prstGeom prst="line">
            <a:avLst/>
          </a:prstGeom>
          <a:noFill/>
          <a:ln w="635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4643438" y="1557338"/>
          <a:ext cx="3905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2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557338"/>
                        <a:ext cx="3905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6588125" y="836613"/>
          <a:ext cx="995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3" name="公式" r:id="rId9" imgW="342751" imgH="203112" progId="Equation.3">
                  <p:embed/>
                </p:oleObj>
              </mc:Choice>
              <mc:Fallback>
                <p:oleObj name="公式" r:id="rId9" imgW="342751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836613"/>
                        <a:ext cx="9953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971550" y="333375"/>
          <a:ext cx="27940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4" name="公式" r:id="rId11" imgW="977900" imgH="228600" progId="Equation.3">
                  <p:embed/>
                </p:oleObj>
              </mc:Choice>
              <mc:Fallback>
                <p:oleObj name="公式" r:id="rId11" imgW="9779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33375"/>
                        <a:ext cx="27940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6" name="Object 10"/>
          <p:cNvGraphicFramePr>
            <a:graphicFrameLocks noChangeAspect="1"/>
          </p:cNvGraphicFramePr>
          <p:nvPr/>
        </p:nvGraphicFramePr>
        <p:xfrm>
          <a:off x="342900" y="3808413"/>
          <a:ext cx="85772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5" name="公式" r:id="rId13" imgW="2819400" imgH="228600" progId="Equation.3">
                  <p:embed/>
                </p:oleObj>
              </mc:Choice>
              <mc:Fallback>
                <p:oleObj name="公式" r:id="rId13" imgW="28194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3808413"/>
                        <a:ext cx="85772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7" name="Object 11"/>
          <p:cNvGraphicFramePr>
            <a:graphicFrameLocks noChangeAspect="1"/>
          </p:cNvGraphicFramePr>
          <p:nvPr/>
        </p:nvGraphicFramePr>
        <p:xfrm>
          <a:off x="1979613" y="4868863"/>
          <a:ext cx="65500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6" name="公式" r:id="rId15" imgW="2082800" imgH="203200" progId="Equation.3">
                  <p:embed/>
                </p:oleObj>
              </mc:Choice>
              <mc:Fallback>
                <p:oleObj name="公式" r:id="rId15" imgW="20828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868863"/>
                        <a:ext cx="65500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8" name="Object 12"/>
          <p:cNvGraphicFramePr>
            <a:graphicFrameLocks noChangeAspect="1"/>
          </p:cNvGraphicFramePr>
          <p:nvPr/>
        </p:nvGraphicFramePr>
        <p:xfrm>
          <a:off x="1979613" y="5734050"/>
          <a:ext cx="21605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7" name="公式" r:id="rId17" imgW="698197" imgH="203112" progId="Equation.3">
                  <p:embed/>
                </p:oleObj>
              </mc:Choice>
              <mc:Fallback>
                <p:oleObj name="公式" r:id="rId17" imgW="698197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34050"/>
                        <a:ext cx="21605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4427538" y="2924175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8" name="公式" r:id="rId19" imgW="126835" imgH="139518" progId="Equation.3">
                  <p:embed/>
                </p:oleObj>
              </mc:Choice>
              <mc:Fallback>
                <p:oleObj name="公式" r:id="rId19" imgW="126835" imgH="13951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24175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5"/>
          <p:cNvGraphicFramePr>
            <a:graphicFrameLocks noChangeAspect="1"/>
          </p:cNvGraphicFramePr>
          <p:nvPr/>
        </p:nvGraphicFramePr>
        <p:xfrm>
          <a:off x="323850" y="1196975"/>
          <a:ext cx="42132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9" name="公式" r:id="rId21" imgW="1562100" imgH="228600" progId="Equation.3">
                  <p:embed/>
                </p:oleObj>
              </mc:Choice>
              <mc:Fallback>
                <p:oleObj name="公式" r:id="rId21" imgW="15621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96975"/>
                        <a:ext cx="421322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9" name="Object 16"/>
          <p:cNvGraphicFramePr>
            <a:graphicFrameLocks noChangeAspect="1"/>
          </p:cNvGraphicFramePr>
          <p:nvPr/>
        </p:nvGraphicFramePr>
        <p:xfrm>
          <a:off x="611188" y="2205038"/>
          <a:ext cx="34385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0" name="公式" r:id="rId23" imgW="1079032" imgH="431613" progId="Equation.3">
                  <p:embed/>
                </p:oleObj>
              </mc:Choice>
              <mc:Fallback>
                <p:oleObj name="公式" r:id="rId23" imgW="1079032" imgH="4316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4385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25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5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7380288" y="3357563"/>
          <a:ext cx="11445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1" name="公式" r:id="rId3" imgW="355138" imgH="177569" progId="Equation.3">
                  <p:embed/>
                </p:oleObj>
              </mc:Choice>
              <mc:Fallback>
                <p:oleObj name="公式" r:id="rId3" imgW="355138" imgH="17756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357563"/>
                        <a:ext cx="11445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5435600" y="3068638"/>
            <a:ext cx="2881313" cy="7921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5435600" y="1916113"/>
            <a:ext cx="865188" cy="19446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5811838" y="3141663"/>
          <a:ext cx="354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2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3141663"/>
                        <a:ext cx="3540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4859338" y="1989138"/>
          <a:ext cx="11207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3" name="公式" r:id="rId7" imgW="355292" imgH="203024" progId="Equation.3">
                  <p:embed/>
                </p:oleObj>
              </mc:Choice>
              <mc:Fallback>
                <p:oleObj name="公式" r:id="rId7" imgW="355292" imgH="20302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89138"/>
                        <a:ext cx="11207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9"/>
          <p:cNvGraphicFramePr>
            <a:graphicFrameLocks noChangeAspect="1"/>
          </p:cNvGraphicFramePr>
          <p:nvPr/>
        </p:nvGraphicFramePr>
        <p:xfrm>
          <a:off x="4932363" y="371633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4" name="公式" r:id="rId9" imgW="126835" imgH="139518" progId="Equation.3">
                  <p:embed/>
                </p:oleObj>
              </mc:Choice>
              <mc:Fallback>
                <p:oleObj name="公式" r:id="rId9" imgW="126835" imgH="13951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1633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6" name="Picture 13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Rectangle 1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欧氏空间向量夹角的定义</a:t>
            </a:r>
          </a:p>
        </p:txBody>
      </p:sp>
      <p:graphicFrame>
        <p:nvGraphicFramePr>
          <p:cNvPr id="43018" name="Object 15"/>
          <p:cNvGraphicFramePr>
            <a:graphicFrameLocks noChangeAspect="1"/>
          </p:cNvGraphicFramePr>
          <p:nvPr/>
        </p:nvGraphicFramePr>
        <p:xfrm>
          <a:off x="611188" y="2205038"/>
          <a:ext cx="34385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5" name="公式" r:id="rId12" imgW="1079032" imgH="431613" progId="Equation.3">
                  <p:embed/>
                </p:oleObj>
              </mc:Choice>
              <mc:Fallback>
                <p:oleObj name="公式" r:id="rId12" imgW="1079032" imgH="4316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4385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59856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3336">
            <a:off x="323850" y="4149725"/>
            <a:ext cx="216058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59857" name="Object 17"/>
          <p:cNvGraphicFramePr>
            <a:graphicFrameLocks noChangeAspect="1"/>
          </p:cNvGraphicFramePr>
          <p:nvPr/>
        </p:nvGraphicFramePr>
        <p:xfrm>
          <a:off x="2771775" y="4868863"/>
          <a:ext cx="61833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6" name="公式" r:id="rId15" imgW="1955800" imgH="203200" progId="Equation.3">
                  <p:embed/>
                </p:oleObj>
              </mc:Choice>
              <mc:Fallback>
                <p:oleObj name="公式" r:id="rId15" imgW="1955800" imgH="203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868863"/>
                        <a:ext cx="618331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259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5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0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392612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带标准内积的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维实向量空间称为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维欧氏空间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仍用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表示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欧氏空间中有向量</a:t>
            </a:r>
            <a:r>
              <a:rPr lang="zh-CN" altLang="en-US" sz="3600" b="1" smtClean="0">
                <a:ea typeface="华文楷体" pitchFamily="2" charset="-122"/>
              </a:rPr>
              <a:t>长度</a:t>
            </a:r>
            <a:r>
              <a:rPr lang="zh-CN" altLang="en-US" sz="3600" b="1" smtClean="0">
                <a:latin typeface="Times New Roman" pitchFamily="18" charset="0"/>
              </a:rPr>
              <a:t>、</a:t>
            </a:r>
            <a:r>
              <a:rPr lang="zh-CN" altLang="en-US" sz="3600" b="1" smtClean="0">
                <a:ea typeface="华文楷体" pitchFamily="2" charset="-122"/>
              </a:rPr>
              <a:t>夹角</a:t>
            </a:r>
            <a:r>
              <a:rPr lang="zh-CN" altLang="en-US" sz="3600" b="1" smtClean="0">
                <a:latin typeface="Times New Roman" pitchFamily="18" charset="0"/>
              </a:rPr>
              <a:t>、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正交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   的概念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三维几何空间就是三维欧氏空间</a:t>
            </a:r>
            <a:endParaRPr lang="zh-CN" altLang="en-US" sz="3600" b="1" smtClean="0">
              <a:ea typeface="华文楷体" pitchFamily="2" charset="-122"/>
            </a:endParaRPr>
          </a:p>
        </p:txBody>
      </p:sp>
      <p:pic>
        <p:nvPicPr>
          <p:cNvPr id="440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欧氏空间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62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4000" b="1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1. </a:t>
            </a:r>
            <a:r>
              <a:rPr lang="zh-CN" altLang="en-US" sz="4000" b="1" smtClean="0">
                <a:latin typeface="Times New Roman" pitchFamily="18" charset="0"/>
              </a:rPr>
              <a:t>欧氏空间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rgbClr val="FFFF00"/>
                </a:solidFill>
                <a:latin typeface="Times New Roman" pitchFamily="18" charset="0"/>
              </a:rPr>
              <a:t>2. </a:t>
            </a:r>
            <a:r>
              <a:rPr lang="zh-CN" altLang="en-US" sz="4000" b="1" smtClean="0">
                <a:solidFill>
                  <a:srgbClr val="FFFF00"/>
                </a:solidFill>
                <a:latin typeface="Times New Roman" pitchFamily="18" charset="0"/>
              </a:rPr>
              <a:t>标准正交基与正交矩阵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3. Schmidt </a:t>
            </a:r>
            <a:r>
              <a:rPr lang="zh-CN" altLang="en-US" sz="4000" b="1" smtClean="0">
                <a:latin typeface="Times New Roman" pitchFamily="18" charset="0"/>
              </a:rPr>
              <a:t>正交化</a:t>
            </a:r>
          </a:p>
          <a:p>
            <a:pPr eaLnBrk="1" hangingPunct="1">
              <a:buFontTx/>
              <a:buNone/>
            </a:pPr>
            <a:r>
              <a:rPr lang="zh-CN" altLang="en-US" b="1" smtClean="0"/>
              <a:t> </a:t>
            </a:r>
          </a:p>
          <a:p>
            <a:pPr eaLnBrk="1" hangingPunct="1">
              <a:buFontTx/>
              <a:buNone/>
            </a:pPr>
            <a:r>
              <a:rPr lang="zh-CN" altLang="en-US" sz="3600" b="1" smtClean="0"/>
              <a:t>注：本节中的数域都取实数域 </a:t>
            </a:r>
            <a:r>
              <a:rPr lang="en-US" altLang="zh-CN" sz="3600" b="1" smtClean="0">
                <a:latin typeface="Times New Roman" pitchFamily="18" charset="0"/>
              </a:rPr>
              <a:t>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3181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在欧氏空间中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由非零向量组成的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两两正交的向量组称为正交向量组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3600" b="1" smtClean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4617226" name="Object 10"/>
          <p:cNvGraphicFramePr>
            <a:graphicFrameLocks noChangeAspect="1"/>
          </p:cNvGraphicFramePr>
          <p:nvPr/>
        </p:nvGraphicFramePr>
        <p:xfrm>
          <a:off x="6011863" y="4652963"/>
          <a:ext cx="2540000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7" name="公式" r:id="rId3" imgW="939392" imgH="710891" progId="Equation.3">
                  <p:embed/>
                </p:oleObj>
              </mc:Choice>
              <mc:Fallback>
                <p:oleObj name="公式" r:id="rId3" imgW="939392" imgH="7108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652963"/>
                        <a:ext cx="2540000" cy="191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AutoShape 12"/>
          <p:cNvSpPr>
            <a:spLocks noChangeArrowheads="1"/>
          </p:cNvSpPr>
          <p:nvPr/>
        </p:nvSpPr>
        <p:spPr bwMode="auto">
          <a:xfrm>
            <a:off x="4427538" y="549275"/>
            <a:ext cx="1873250" cy="719138"/>
          </a:xfrm>
          <a:prstGeom prst="roundRect">
            <a:avLst>
              <a:gd name="adj" fmla="val 27903"/>
            </a:avLst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29" name="AutoShape 13"/>
          <p:cNvSpPr>
            <a:spLocks noChangeArrowheads="1"/>
          </p:cNvSpPr>
          <p:nvPr/>
        </p:nvSpPr>
        <p:spPr bwMode="auto">
          <a:xfrm>
            <a:off x="2411413" y="2276475"/>
            <a:ext cx="792162" cy="1944688"/>
          </a:xfrm>
          <a:prstGeom prst="roundRect">
            <a:avLst>
              <a:gd name="adj" fmla="val 19639"/>
            </a:avLst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0" name="AutoShape 14"/>
          <p:cNvSpPr>
            <a:spLocks noChangeArrowheads="1"/>
          </p:cNvSpPr>
          <p:nvPr/>
        </p:nvSpPr>
        <p:spPr bwMode="auto">
          <a:xfrm>
            <a:off x="4284663" y="2276475"/>
            <a:ext cx="792162" cy="1944688"/>
          </a:xfrm>
          <a:prstGeom prst="roundRect">
            <a:avLst>
              <a:gd name="adj" fmla="val 19639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1" name="AutoShape 15"/>
          <p:cNvSpPr>
            <a:spLocks noChangeArrowheads="1"/>
          </p:cNvSpPr>
          <p:nvPr/>
        </p:nvSpPr>
        <p:spPr bwMode="auto">
          <a:xfrm>
            <a:off x="6156325" y="2276475"/>
            <a:ext cx="792163" cy="1944688"/>
          </a:xfrm>
          <a:prstGeom prst="roundRect">
            <a:avLst>
              <a:gd name="adj" fmla="val 1963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2" name="AutoShape 16"/>
          <p:cNvSpPr>
            <a:spLocks noChangeArrowheads="1"/>
          </p:cNvSpPr>
          <p:nvPr/>
        </p:nvSpPr>
        <p:spPr bwMode="auto">
          <a:xfrm>
            <a:off x="3492500" y="4652963"/>
            <a:ext cx="647700" cy="1871662"/>
          </a:xfrm>
          <a:prstGeom prst="roundRect">
            <a:avLst>
              <a:gd name="adj" fmla="val 19639"/>
            </a:avLst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3" name="AutoShape 17"/>
          <p:cNvSpPr>
            <a:spLocks noChangeArrowheads="1"/>
          </p:cNvSpPr>
          <p:nvPr/>
        </p:nvSpPr>
        <p:spPr bwMode="auto">
          <a:xfrm>
            <a:off x="4211638" y="4652963"/>
            <a:ext cx="647700" cy="1871662"/>
          </a:xfrm>
          <a:prstGeom prst="roundRect">
            <a:avLst>
              <a:gd name="adj" fmla="val 19639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4" name="AutoShape 18"/>
          <p:cNvSpPr>
            <a:spLocks noChangeArrowheads="1"/>
          </p:cNvSpPr>
          <p:nvPr/>
        </p:nvSpPr>
        <p:spPr bwMode="auto">
          <a:xfrm>
            <a:off x="4932363" y="4652963"/>
            <a:ext cx="647700" cy="1871662"/>
          </a:xfrm>
          <a:prstGeom prst="roundRect">
            <a:avLst>
              <a:gd name="adj" fmla="val 1963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5" name="AutoShape 19"/>
          <p:cNvSpPr>
            <a:spLocks noChangeArrowheads="1"/>
          </p:cNvSpPr>
          <p:nvPr/>
        </p:nvSpPr>
        <p:spPr bwMode="auto">
          <a:xfrm>
            <a:off x="755650" y="4581525"/>
            <a:ext cx="2303463" cy="576263"/>
          </a:xfrm>
          <a:prstGeom prst="roundRect">
            <a:avLst>
              <a:gd name="adj" fmla="val 22037"/>
            </a:avLst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6" name="AutoShape 20"/>
          <p:cNvSpPr>
            <a:spLocks noChangeArrowheads="1"/>
          </p:cNvSpPr>
          <p:nvPr/>
        </p:nvSpPr>
        <p:spPr bwMode="auto">
          <a:xfrm>
            <a:off x="755650" y="5229225"/>
            <a:ext cx="2303463" cy="576263"/>
          </a:xfrm>
          <a:prstGeom prst="roundRect">
            <a:avLst>
              <a:gd name="adj" fmla="val 2203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7237" name="AutoShape 21"/>
          <p:cNvSpPr>
            <a:spLocks noChangeArrowheads="1"/>
          </p:cNvSpPr>
          <p:nvPr/>
        </p:nvSpPr>
        <p:spPr bwMode="auto">
          <a:xfrm>
            <a:off x="755650" y="5876925"/>
            <a:ext cx="2303463" cy="576263"/>
          </a:xfrm>
          <a:prstGeom prst="roundRect">
            <a:avLst>
              <a:gd name="adj" fmla="val 2203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6094" name="Object 22"/>
          <p:cNvGraphicFramePr>
            <a:graphicFrameLocks noChangeAspect="1"/>
          </p:cNvGraphicFramePr>
          <p:nvPr/>
        </p:nvGraphicFramePr>
        <p:xfrm>
          <a:off x="1547813" y="2276475"/>
          <a:ext cx="5489575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8" name="公式" r:id="rId5" imgW="2032000" imgH="711200" progId="Equation.3">
                  <p:embed/>
                </p:oleObj>
              </mc:Choice>
              <mc:Fallback>
                <p:oleObj name="公式" r:id="rId5" imgW="2032000" imgH="71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76475"/>
                        <a:ext cx="5489575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7239" name="Object 23"/>
          <p:cNvGraphicFramePr>
            <a:graphicFrameLocks noChangeAspect="1"/>
          </p:cNvGraphicFramePr>
          <p:nvPr/>
        </p:nvGraphicFramePr>
        <p:xfrm>
          <a:off x="3276600" y="4652963"/>
          <a:ext cx="2571750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" name="公式" r:id="rId7" imgW="952087" imgH="710891" progId="Equation.3">
                  <p:embed/>
                </p:oleObj>
              </mc:Choice>
              <mc:Fallback>
                <p:oleObj name="公式" r:id="rId7" imgW="952087" imgH="71089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652963"/>
                        <a:ext cx="2571750" cy="191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7240" name="Object 24"/>
          <p:cNvGraphicFramePr>
            <a:graphicFrameLocks noChangeAspect="1"/>
          </p:cNvGraphicFramePr>
          <p:nvPr/>
        </p:nvGraphicFramePr>
        <p:xfrm>
          <a:off x="611188" y="4652963"/>
          <a:ext cx="2573337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0" name="公式" r:id="rId9" imgW="952087" imgH="710891" progId="Equation.3">
                  <p:embed/>
                </p:oleObj>
              </mc:Choice>
              <mc:Fallback>
                <p:oleObj name="公式" r:id="rId9" imgW="952087" imgH="71089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652963"/>
                        <a:ext cx="2573337" cy="191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1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1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1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61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1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61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1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61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1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1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1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17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17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1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7229" grpId="0" animBg="1"/>
      <p:bldP spid="4617230" grpId="0" animBg="1"/>
      <p:bldP spid="4617231" grpId="0" animBg="1"/>
      <p:bldP spid="4617232" grpId="0" animBg="1"/>
      <p:bldP spid="4617233" grpId="0" animBg="1"/>
      <p:bldP spid="4617234" grpId="0" animBg="1"/>
      <p:bldP spid="4617235" grpId="0" animBg="1"/>
      <p:bldP spid="4617236" grpId="0" animBg="1"/>
      <p:bldP spid="46172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   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zh-CN" altLang="en-US" b="1" smtClean="0"/>
              <a:t>，丘维声著</a:t>
            </a:r>
            <a:r>
              <a:rPr lang="en-US" altLang="zh-CN" b="1" smtClean="0"/>
              <a:t>,   </a:t>
            </a:r>
            <a:r>
              <a:rPr lang="zh-CN" altLang="en-US" b="1" smtClean="0"/>
              <a:t>科学出版社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参考材料 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>
                <a:latin typeface="Times New Roman" pitchFamily="18" charset="0"/>
              </a:rPr>
              <a:t>线性代数讲稿</a:t>
            </a:r>
            <a:r>
              <a:rPr lang="en-US" altLang="zh-CN" b="1" smtClean="0">
                <a:latin typeface="Times New Roman" pitchFamily="18" charset="0"/>
              </a:rPr>
              <a:t>》,    </a:t>
            </a:r>
            <a:r>
              <a:rPr lang="zh-CN" altLang="en-US" b="1" smtClean="0">
                <a:latin typeface="Times New Roman" pitchFamily="18" charset="0"/>
              </a:rPr>
              <a:t>施光燕著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/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</a:t>
            </a:r>
            <a:r>
              <a:rPr lang="zh-CN" altLang="en-US" b="1" smtClean="0">
                <a:latin typeface="Times New Roman" pitchFamily="18" charset="0"/>
              </a:rPr>
              <a:t>张贤科著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 Linear  Algebra 》,    by  Gilbert  Strang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</a:t>
            </a:r>
            <a:r>
              <a:rPr lang="zh-CN" altLang="en-US" b="1" smtClean="0">
                <a:latin typeface="Times New Roman" pitchFamily="18" charset="0"/>
              </a:rPr>
              <a:t>（ 麻省理工开放课程教学影片）</a:t>
            </a:r>
            <a:r>
              <a:rPr lang="zh-CN" altLang="en-US" b="1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9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08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318125"/>
              </a:xfrm>
            </p:spPr>
            <p:txBody>
              <a:bodyPr/>
              <a:lstStyle/>
              <a:p>
                <a:pPr eaLnBrk="1" hangingPunct="1">
                  <a:lnSpc>
                    <a:spcPct val="11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在欧氏空间中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由非零向量组成的</a:t>
                </a:r>
              </a:p>
              <a:p>
                <a:pPr eaLnBrk="1" hangingPunct="1">
                  <a:lnSpc>
                    <a:spcPct val="11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两两正交的向量组称为正交向量组 </a:t>
                </a:r>
              </a:p>
              <a:p>
                <a:pPr eaLnBrk="1" hangingPunct="1">
                  <a:lnSpc>
                    <a:spcPct val="110000"/>
                  </a:lnSpc>
                  <a:buFontTx/>
                  <a:buNone/>
                </a:pP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10000"/>
                  </a:lnSpc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=[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⋯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𝒓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]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的列</a:t>
                </a:r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组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单位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)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正交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10000"/>
                  </a:lnSpc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向</a:t>
                </a:r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量组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当且仅当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sz="3600" b="1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是对角元全为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10000"/>
                  </a:lnSpc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正数的对角矩阵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单位</a:t>
                </a:r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矩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阵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).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特别地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3600" b="1"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zh-CN" sz="3600" b="1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sz="3600" b="1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sz="3600" b="1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600" b="1" dirty="0">
                        <a:latin typeface="华文楷体" pitchFamily="2" charset="-122"/>
                        <a:ea typeface="华文楷体" pitchFamily="2" charset="-122"/>
                      </a:rPr>
                      <m:t>秩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1" dirty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𝒓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zh-CN" sz="3600" b="1"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列满秩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460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318125"/>
              </a:xfrm>
              <a:blipFill rotWithShape="1">
                <a:blip r:embed="rId2"/>
                <a:stretch>
                  <a:fillRect l="-815" t="-1145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4" name="AutoShape 12"/>
          <p:cNvSpPr>
            <a:spLocks noChangeArrowheads="1"/>
          </p:cNvSpPr>
          <p:nvPr/>
        </p:nvSpPr>
        <p:spPr bwMode="auto">
          <a:xfrm>
            <a:off x="4427538" y="549275"/>
            <a:ext cx="1873250" cy="719138"/>
          </a:xfrm>
          <a:prstGeom prst="roundRect">
            <a:avLst>
              <a:gd name="adj" fmla="val 27903"/>
            </a:avLst>
          </a:prstGeom>
          <a:solidFill>
            <a:srgbClr val="FFCC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1107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45137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命题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正交向量组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一定线性无关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证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设 </a:t>
                </a:r>
                <a:r>
                  <a:rPr lang="zh-CN" altLang="en-US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, </a:t>
                </a:r>
                <a:r>
                  <a:rPr lang="en-US" altLang="zh-CN" sz="3600" b="1" dirty="0" smtClean="0">
                    <a:sym typeface="Symbol" pitchFamily="18" charset="2"/>
                  </a:rPr>
                  <a:t>…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, 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是正交向量组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. 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若有   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+ … + </a:t>
                </a:r>
                <a:r>
                  <a:rPr lang="en-US" altLang="zh-CN" sz="3600" b="1" i="1" dirty="0" err="1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s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= 0 ,  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则对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有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(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+ …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+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i="1" dirty="0" err="1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+ … + </a:t>
                </a:r>
                <a:r>
                  <a:rPr lang="en-US" altLang="zh-CN" sz="3600" b="1" i="1" dirty="0" err="1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s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, 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) = 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</a:rPr>
                  <a:t>0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即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i="1" dirty="0" err="1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(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)  = 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</a:rPr>
                  <a:t>0 ,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(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,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)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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</a:rPr>
                  <a:t>0  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k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= </a:t>
                </a:r>
                <a:r>
                  <a:rPr lang="en-US" altLang="zh-CN" sz="3600" dirty="0" smtClean="0">
                    <a:latin typeface="Times New Roman" pitchFamily="18" charset="0"/>
                    <a:ea typeface="华文楷体" pitchFamily="2" charset="-122"/>
                  </a:rPr>
                  <a:t>0 </a:t>
                </a:r>
                <a:endParaRPr lang="en-US" altLang="zh-CN" sz="3600" b="1" dirty="0" smtClean="0">
                  <a:latin typeface="Times New Roman" pitchFamily="18" charset="0"/>
                  <a:sym typeface="Euclid Symbol" pitchFamily="18" charset="2"/>
                </a:endParaRPr>
              </a:p>
            </p:txBody>
          </p:sp>
        </mc:Choice>
        <mc:Fallback xmlns="">
          <p:sp>
            <p:nvSpPr>
              <p:cNvPr id="46110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20713"/>
                <a:ext cx="8229600" cy="5545137"/>
              </a:xfrm>
              <a:blipFill rotWithShape="1">
                <a:blip r:embed="rId2"/>
                <a:stretch>
                  <a:fillRect l="-2222" t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长度为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的向量称为单位向量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                   </a:t>
            </a:r>
          </a:p>
        </p:txBody>
      </p:sp>
      <p:graphicFrame>
        <p:nvGraphicFramePr>
          <p:cNvPr id="48131" name="Object 4"/>
          <p:cNvGraphicFramePr>
            <a:graphicFrameLocks noChangeAspect="1"/>
          </p:cNvGraphicFramePr>
          <p:nvPr/>
        </p:nvGraphicFramePr>
        <p:xfrm>
          <a:off x="7451725" y="1773238"/>
          <a:ext cx="10890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1" name="公式" r:id="rId3" imgW="355138" imgH="177569" progId="Equation.3">
                  <p:embed/>
                </p:oleObj>
              </mc:Choice>
              <mc:Fallback>
                <p:oleObj name="公式" r:id="rId3" imgW="355138" imgH="17756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773238"/>
                        <a:ext cx="108902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1109" name="Object 5"/>
          <p:cNvGraphicFramePr>
            <a:graphicFrameLocks noChangeAspect="1"/>
          </p:cNvGraphicFramePr>
          <p:nvPr/>
        </p:nvGraphicFramePr>
        <p:xfrm>
          <a:off x="7596188" y="2997200"/>
          <a:ext cx="9398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2" name="公式" r:id="rId5" imgW="330200" imgH="419100" progId="Equation.3">
                  <p:embed/>
                </p:oleObj>
              </mc:Choice>
              <mc:Fallback>
                <p:oleObj name="公式" r:id="rId5" imgW="3302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2997200"/>
                        <a:ext cx="9398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ChangeAspect="1"/>
          </p:cNvGraphicFramePr>
          <p:nvPr/>
        </p:nvGraphicFramePr>
        <p:xfrm>
          <a:off x="6732588" y="4365625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3" name="公式" r:id="rId7" imgW="126835" imgH="139518" progId="Equation.3">
                  <p:embed/>
                </p:oleObj>
              </mc:Choice>
              <mc:Fallback>
                <p:oleObj name="公式" r:id="rId7" imgW="126835" imgH="13951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365625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Line 7"/>
          <p:cNvSpPr>
            <a:spLocks noChangeShapeType="1"/>
          </p:cNvSpPr>
          <p:nvPr/>
        </p:nvSpPr>
        <p:spPr bwMode="auto">
          <a:xfrm flipV="1">
            <a:off x="7092950" y="2349500"/>
            <a:ext cx="863600" cy="20875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71112" name="Line 8"/>
          <p:cNvSpPr>
            <a:spLocks noChangeShapeType="1"/>
          </p:cNvSpPr>
          <p:nvPr/>
        </p:nvSpPr>
        <p:spPr bwMode="auto">
          <a:xfrm flipV="1">
            <a:off x="7092950" y="2852738"/>
            <a:ext cx="647700" cy="1584325"/>
          </a:xfrm>
          <a:prstGeom prst="line">
            <a:avLst/>
          </a:prstGeom>
          <a:noFill/>
          <a:ln w="1016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271113" name="Object 9"/>
          <p:cNvGraphicFramePr>
            <a:graphicFrameLocks noChangeAspect="1"/>
          </p:cNvGraphicFramePr>
          <p:nvPr/>
        </p:nvGraphicFramePr>
        <p:xfrm>
          <a:off x="1258888" y="3068638"/>
          <a:ext cx="364648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4" name="公式" r:id="rId9" imgW="1206500" imgH="419100" progId="Equation.3">
                  <p:embed/>
                </p:oleObj>
              </mc:Choice>
              <mc:Fallback>
                <p:oleObj name="公式" r:id="rId9" imgW="12065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068638"/>
                        <a:ext cx="3646487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7" name="Picture 13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Rectangle 16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向量的单位化</a:t>
            </a:r>
          </a:p>
        </p:txBody>
      </p:sp>
      <p:sp>
        <p:nvSpPr>
          <p:cNvPr id="4271121" name="Oval 17"/>
          <p:cNvSpPr>
            <a:spLocks noChangeArrowheads="1"/>
          </p:cNvSpPr>
          <p:nvPr/>
        </p:nvSpPr>
        <p:spPr bwMode="auto">
          <a:xfrm>
            <a:off x="5292725" y="2708275"/>
            <a:ext cx="3527425" cy="3579813"/>
          </a:xfrm>
          <a:prstGeom prst="ellipse">
            <a:avLst/>
          </a:prstGeom>
          <a:noFill/>
          <a:ln w="127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271122" name="Object 18"/>
          <p:cNvGraphicFramePr>
            <a:graphicFrameLocks noChangeAspect="1"/>
          </p:cNvGraphicFramePr>
          <p:nvPr/>
        </p:nvGraphicFramePr>
        <p:xfrm>
          <a:off x="611188" y="4868863"/>
          <a:ext cx="5313362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5" name="公式" r:id="rId12" imgW="1866900" imgH="457200" progId="Equation.3">
                  <p:embed/>
                </p:oleObj>
              </mc:Choice>
              <mc:Fallback>
                <p:oleObj name="公式" r:id="rId12" imgW="18669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868863"/>
                        <a:ext cx="5313362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27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427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7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7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27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427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1112" grpId="0" animBg="1"/>
      <p:bldP spid="42711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7417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88013"/>
              </a:xfrm>
            </p:spPr>
            <p:txBody>
              <a:bodyPr/>
              <a:lstStyle/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设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V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是欧氏空间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𝐑</m:t>
                        </m:r>
                      </m:e>
                      <m:sup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的子空间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由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单位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)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正交向量组构成的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V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的基底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称为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V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的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标准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)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正交基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.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   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A = [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sz="3600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… 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r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] 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(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标准正交基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)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    若</a:t>
                </a:r>
                <a:r>
                  <a:rPr lang="zh-CN" altLang="en-US" sz="3600" b="1" i="1" dirty="0" smtClean="0">
                    <a:latin typeface="Times New Roman" pitchFamily="18" charset="0"/>
                    <a:ea typeface="华文楷体" pitchFamily="2" charset="-122"/>
                  </a:rPr>
                  <a:t>  </a:t>
                </a:r>
                <a:r>
                  <a:rPr lang="el-GR" altLang="zh-CN" sz="3600" b="1" dirty="0" smtClean="0">
                    <a:latin typeface="Times New Roman" pitchFamily="18" charset="0"/>
                    <a:sym typeface="Symbol" pitchFamily="18" charset="2"/>
                  </a:rPr>
                  <a:t>β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=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x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+ … + </a:t>
                </a:r>
                <a:r>
                  <a:rPr lang="en-US" altLang="zh-CN" sz="3600" b="1" i="1" dirty="0" err="1" smtClean="0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r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r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= A X , 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则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             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x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= ( </a:t>
                </a:r>
                <a:r>
                  <a:rPr lang="el-GR" altLang="zh-CN" sz="3600" b="1" dirty="0" smtClean="0">
                    <a:latin typeface="Times New Roman" pitchFamily="18" charset="0"/>
                    <a:sym typeface="Symbol" pitchFamily="18" charset="2"/>
                  </a:rPr>
                  <a:t>β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,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40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) =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sz="40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sz="3600" b="1" baseline="30000" dirty="0" err="1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l-GR" altLang="zh-CN" sz="3600" b="1" dirty="0">
                    <a:latin typeface="Times New Roman" pitchFamily="18" charset="0"/>
                    <a:sym typeface="Symbol" pitchFamily="18" charset="2"/>
                  </a:rPr>
                  <a:t>β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       </a:t>
                </a:r>
                <a:r>
                  <a:rPr lang="el-GR" altLang="zh-CN" sz="3600" b="1" dirty="0" smtClean="0">
                    <a:latin typeface="Times New Roman" pitchFamily="18" charset="0"/>
                    <a:sym typeface="Symbol" pitchFamily="18" charset="2"/>
                  </a:rPr>
                  <a:t>β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  <a:ea typeface="华文楷体" pitchFamily="2" charset="-122"/>
                  </a:rPr>
                  <a:t>坐标为 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X = [ </a:t>
                </a:r>
                <a:r>
                  <a:rPr lang="en-US" altLang="zh-CN" sz="3600" b="1" i="1" dirty="0" smtClean="0">
                    <a:latin typeface="Times New Roman" pitchFamily="18" charset="0"/>
                    <a:ea typeface="华文楷体" pitchFamily="2" charset="-122"/>
                  </a:rPr>
                  <a:t>x</a:t>
                </a:r>
                <a:r>
                  <a:rPr lang="en-US" altLang="zh-CN" sz="36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… </a:t>
                </a:r>
                <a:r>
                  <a:rPr lang="en-US" altLang="zh-CN" sz="3600" b="1" i="1" dirty="0" err="1" smtClean="0">
                    <a:latin typeface="Times New Roman" pitchFamily="18" charset="0"/>
                    <a:ea typeface="华文楷体" pitchFamily="2" charset="-122"/>
                  </a:rPr>
                  <a:t>x</a:t>
                </a:r>
                <a:r>
                  <a:rPr lang="en-US" altLang="zh-CN" sz="3600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r</a:t>
                </a:r>
                <a:r>
                  <a:rPr lang="en-US" altLang="zh-CN" sz="3600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]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sz="3600" b="1" dirty="0" smtClean="0">
                    <a:latin typeface="Times New Roman" pitchFamily="18" charset="0"/>
                    <a:ea typeface="华文楷体" pitchFamily="2" charset="-122"/>
                  </a:rPr>
                  <a:t> = A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el-GR" altLang="zh-CN" sz="3600" b="1" dirty="0" smtClean="0">
                    <a:latin typeface="Times New Roman" pitchFamily="18" charset="0"/>
                    <a:sym typeface="Symbol" pitchFamily="18" charset="2"/>
                  </a:rPr>
                  <a:t>β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endParaRPr lang="en-US" altLang="zh-CN" sz="3600" b="1" dirty="0" smtClean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427417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88013"/>
              </a:xfrm>
              <a:blipFill rotWithShape="1">
                <a:blip r:embed="rId2"/>
                <a:stretch>
                  <a:fillRect l="-815" t="-429" b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38782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定理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阶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实方阵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.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则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的列向量组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构成欧氏空间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sz="44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的标准正交基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                 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  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i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A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= I</a:t>
            </a:r>
          </a:p>
        </p:txBody>
      </p:sp>
      <p:pic>
        <p:nvPicPr>
          <p:cNvPr id="5017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2555875" y="188913"/>
            <a:ext cx="4308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正交矩阵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证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=[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⋯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]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则有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5120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71582" y="1340768"/>
                <a:ext cx="5394490" cy="2115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i="1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  <a:ea typeface="华文楷体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  <a:ea typeface="华文楷体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  <a:ea typeface="华文楷体" pitchFamily="2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  <a:ea typeface="华文楷体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/>
                        <a:ea typeface="华文楷体" pitchFamily="2" charset="-122"/>
                      </a:rPr>
                      <m:t>[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华文楷体" pitchFamily="2" charset="-122"/>
                      </a:rPr>
                      <m:t> ⋯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华文楷体" pitchFamily="2" charset="-122"/>
                      </a:rPr>
                      <m:t> ]</m:t>
                    </m:r>
                  </m:oMath>
                </a14:m>
                <a:r>
                  <a:rPr lang="en-US" altLang="zh-CN" dirty="0">
                    <a:latin typeface="华文楷体" pitchFamily="2" charset="-122"/>
                    <a:ea typeface="华文楷体" pitchFamily="2" charset="-122"/>
                  </a:rPr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82" y="1340768"/>
                <a:ext cx="5394490" cy="2115900"/>
              </a:xfrm>
              <a:prstGeom prst="rect">
                <a:avLst/>
              </a:prstGeom>
              <a:blipFill rotWithShape="1">
                <a:blip r:embed="rId3"/>
                <a:stretch>
                  <a:fillRect r="-1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67744" y="3789040"/>
                <a:ext cx="6290761" cy="2175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latin typeface="Cambria Math"/>
                                        <a:ea typeface="华文楷体" pitchFamily="2" charset="-122"/>
                                      </a:rPr>
                                      <m:t>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89040"/>
                <a:ext cx="6290761" cy="21755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证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=[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⋯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]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则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, 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sz="3600" b="1" i="0" smtClean="0"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构成标准正交基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当且仅当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sz="360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𝐈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.</a:t>
                </a:r>
                <a:endParaRPr lang="zh-CN" altLang="en-US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5120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3861048"/>
                <a:ext cx="8297656" cy="20871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/>
                              <a:ea typeface="华文楷体" pitchFamily="2" charset="-122"/>
                            </a:rPr>
                            <m:t>𝐀</m:t>
                          </m:r>
                        </m:e>
                        <m:sup>
                          <m:r>
                            <a:rPr lang="en-US" altLang="zh-CN">
                              <a:latin typeface="Cambria Math"/>
                              <a:ea typeface="华文楷体" pitchFamily="2" charset="-122"/>
                            </a:rPr>
                            <m:t>𝐓</m:t>
                          </m:r>
                        </m:sup>
                      </m:sSup>
                      <m:r>
                        <a:rPr lang="en-US" altLang="zh-CN"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lang="en-US" altLang="zh-CN" i="1" smtClean="0"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61048"/>
                <a:ext cx="8297656" cy="20871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724128" y="3043240"/>
            <a:ext cx="2276475" cy="64611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华文楷体" pitchFamily="2" charset="-122"/>
                <a:ea typeface="华文楷体" pitchFamily="2" charset="-122"/>
              </a:rPr>
              <a:t>Gram </a:t>
            </a:r>
            <a:r>
              <a:rPr lang="zh-CN" altLang="en-US" sz="3600" dirty="0">
                <a:latin typeface="华文楷体" pitchFamily="2" charset="-122"/>
                <a:ea typeface="华文楷体" pitchFamily="2" charset="-122"/>
              </a:rPr>
              <a:t>矩阵</a:t>
            </a:r>
            <a:endParaRPr lang="zh-CN" altLang="en-US" sz="3600" dirty="0"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2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定理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  <a:ea typeface="华文楷体" pitchFamily="2" charset="-122"/>
                      </a:rPr>
                      <m:t>𝒏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级实矩阵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的列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行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)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向量组</a:t>
                </a:r>
                <a:endParaRPr lang="en-US" altLang="zh-CN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     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构成 </a:t>
                </a:r>
                <a14:m>
                  <m:oMath xmlns:m="http://schemas.openxmlformats.org/officeDocument/2006/math">
                    <m:r>
                      <a:rPr lang="en-US" altLang="zh-CN" sz="3600" b="1" i="1" dirty="0" smtClean="0">
                        <a:latin typeface="Cambria Math"/>
                        <a:ea typeface="华文楷体" pitchFamily="2" charset="-122"/>
                      </a:rPr>
                      <m:t>𝒏</m:t>
                    </m:r>
                  </m:oMath>
                </a14:m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维欧氏空间的标准正交基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>
                    <a:latin typeface="华文楷体" pitchFamily="2" charset="-122"/>
                    <a:ea typeface="华文楷体" pitchFamily="2" charset="-122"/>
                  </a:rPr>
                  <a:t> 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      当且仅当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sz="3600"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sz="3600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𝐈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(</a:t>
                </a:r>
                <a:r>
                  <a:rPr lang="zh-CN" altLang="en-US" sz="3600" b="1" dirty="0" smtClean="0">
                    <a:latin typeface="华文楷体" pitchFamily="2" charset="-122"/>
                    <a:ea typeface="华文楷体" pitchFamily="2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sz="3600">
                        <a:latin typeface="Cambria Math"/>
                        <a:ea typeface="华文楷体" pitchFamily="2" charset="-122"/>
                      </a:rPr>
                      <m:t>𝐀</m:t>
                    </m:r>
                    <m:sSup>
                      <m:sSupPr>
                        <m:ctrlPr>
                          <a:rPr lang="en-US" altLang="zh-CN" sz="3600" i="1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𝐀</m:t>
                        </m:r>
                      </m:e>
                      <m:sup>
                        <m:r>
                          <a:rPr lang="en-US" altLang="zh-CN" sz="3600">
                            <a:latin typeface="Cambria Math"/>
                            <a:ea typeface="华文楷体" pitchFamily="2" charset="-122"/>
                          </a:rPr>
                          <m:t>𝐓</m:t>
                        </m:r>
                      </m:sup>
                    </m:sSup>
                    <m:r>
                      <a:rPr lang="en-US" altLang="zh-CN" sz="3600" i="1" smtClean="0">
                        <a:latin typeface="Cambria Math"/>
                        <a:ea typeface="华文楷体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  <a:ea typeface="华文楷体" pitchFamily="2" charset="-122"/>
                          </a:rPr>
                          <m:t>𝐈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  <a:ea typeface="华文楷体" pitchFamily="2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华文楷体" pitchFamily="2" charset="-122"/>
                    <a:ea typeface="华文楷体" pitchFamily="2" charset="-122"/>
                  </a:rPr>
                  <a:t> ).</a:t>
                </a:r>
                <a:endParaRPr lang="zh-CN" altLang="en-US" sz="3600" b="1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      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5120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3861048"/>
                <a:ext cx="8297656" cy="20871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/>
                              <a:ea typeface="华文楷体" pitchFamily="2" charset="-122"/>
                            </a:rPr>
                            <m:t>𝐀</m:t>
                          </m:r>
                        </m:e>
                        <m:sup>
                          <m:r>
                            <a:rPr lang="en-US" altLang="zh-CN">
                              <a:latin typeface="Cambria Math"/>
                              <a:ea typeface="华文楷体" pitchFamily="2" charset="-122"/>
                            </a:rPr>
                            <m:t>𝐓</m:t>
                          </m:r>
                        </m:sup>
                      </m:sSup>
                      <m:r>
                        <a:rPr lang="en-US" altLang="zh-CN"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lang="en-US" altLang="zh-CN" i="1" smtClean="0">
                          <a:latin typeface="Cambria Math"/>
                          <a:ea typeface="华文楷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华文楷体" pitchFamily="2" charset="-12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  <a:ea typeface="华文楷体" pitchFamily="2" charset="-122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华文楷体" pitchFamily="2" charset="-122"/>
                                      </a:rPr>
                                      <m:t> ,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华文楷体" pitchFamily="2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61048"/>
                <a:ext cx="8297656" cy="20871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7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满足以下等价条件的实方阵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称为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正交矩阵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1)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i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A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= I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2)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A 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= I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3)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4)  A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的列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行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)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向量组构成欧氏空间的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标准正交基 </a:t>
            </a:r>
          </a:p>
        </p:txBody>
      </p:sp>
      <p:sp>
        <p:nvSpPr>
          <p:cNvPr id="4282375" name="AutoShape 7"/>
          <p:cNvSpPr>
            <a:spLocks noChangeArrowheads="1"/>
          </p:cNvSpPr>
          <p:nvPr/>
        </p:nvSpPr>
        <p:spPr bwMode="auto">
          <a:xfrm>
            <a:off x="1043609" y="3804417"/>
            <a:ext cx="1728192" cy="612000"/>
          </a:xfrm>
          <a:prstGeom prst="roundRect">
            <a:avLst>
              <a:gd name="adj" fmla="val 16667"/>
            </a:avLst>
          </a:prstGeom>
          <a:solidFill>
            <a:srgbClr val="FF99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282378" name="AutoShape 10"/>
          <p:cNvSpPr>
            <a:spLocks noChangeArrowheads="1"/>
          </p:cNvSpPr>
          <p:nvPr/>
        </p:nvSpPr>
        <p:spPr bwMode="auto">
          <a:xfrm>
            <a:off x="2915816" y="3140968"/>
            <a:ext cx="4392488" cy="720080"/>
          </a:xfrm>
          <a:prstGeom prst="wedgeRoundRectCallout">
            <a:avLst>
              <a:gd name="adj1" fmla="val -50114"/>
              <a:gd name="adj2" fmla="val 78303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French Script MT" pitchFamily="66" charset="0"/>
              </a:rPr>
              <a:t>正交矩阵的逆很好算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3131840" y="1412776"/>
            <a:ext cx="3960440" cy="576064"/>
          </a:xfrm>
          <a:prstGeom prst="wedgeRoundRectCallout">
            <a:avLst>
              <a:gd name="adj1" fmla="val -57492"/>
              <a:gd name="adj2" fmla="val 108826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French Script MT" pitchFamily="66" charset="0"/>
              </a:rPr>
              <a:t>正交矩</a:t>
            </a:r>
            <a:r>
              <a:rPr kumimoji="0" lang="zh-CN" altLang="en-US" dirty="0" smtClean="0">
                <a:latin typeface="French Script MT" pitchFamily="66" charset="0"/>
              </a:rPr>
              <a:t>阵</a:t>
            </a:r>
            <a:r>
              <a:rPr kumimoji="0" lang="zh-CN" altLang="en-US" dirty="0">
                <a:latin typeface="French Script MT" pitchFamily="66" charset="0"/>
              </a:rPr>
              <a:t>很</a:t>
            </a:r>
            <a:r>
              <a:rPr kumimoji="0" lang="zh-CN" altLang="en-US" dirty="0" smtClean="0">
                <a:latin typeface="French Script MT" pitchFamily="66" charset="0"/>
              </a:rPr>
              <a:t>好验证</a:t>
            </a:r>
            <a:endParaRPr kumimoji="0" lang="zh-CN" altLang="en-US" dirty="0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428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82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82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82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8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82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28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428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2375" grpId="0" animBg="1"/>
      <p:bldP spid="4282378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692696"/>
            <a:ext cx="5400675" cy="1080120"/>
          </a:xfrm>
          <a:solidFill>
            <a:srgbClr val="FFCC99">
              <a:alpha val="72940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标准基是标准正交基</a:t>
            </a:r>
          </a:p>
        </p:txBody>
      </p:sp>
      <p:sp>
        <p:nvSpPr>
          <p:cNvPr id="7129091" name="Rectangle 3" descr="花束"/>
          <p:cNvSpPr>
            <a:spLocks noChangeArrowheads="1"/>
          </p:cNvSpPr>
          <p:nvPr/>
        </p:nvSpPr>
        <p:spPr bwMode="auto">
          <a:xfrm>
            <a:off x="1886042" y="5292726"/>
            <a:ext cx="5473700" cy="762000"/>
          </a:xfrm>
          <a:prstGeom prst="rect">
            <a:avLst/>
          </a:prstGeom>
          <a:blipFill dpi="0" rotWithShape="1">
            <a:blip r:embed="rId2">
              <a:alphaModFix amt="38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latin typeface="华文楷体" pitchFamily="2" charset="-122"/>
                <a:ea typeface="华文楷体" pitchFamily="2" charset="-122"/>
              </a:rPr>
              <a:t>单位矩阵是正交矩阵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9632" y="2420888"/>
                <a:ext cx="6726521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, </m:t>
                      </m:r>
                      <m:r>
                        <a:rPr lang="en-US" altLang="zh-CN" b="1" i="1" smtClean="0">
                          <a:latin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420888"/>
                <a:ext cx="6726521" cy="19065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29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29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90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59387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大课 </a:t>
            </a:r>
            <a:r>
              <a:rPr lang="en-US" altLang="zh-CN" sz="3600" b="1" dirty="0" smtClean="0">
                <a:latin typeface="Times New Roman" pitchFamily="18" charset="0"/>
              </a:rPr>
              <a:t>:   </a:t>
            </a:r>
            <a:r>
              <a:rPr lang="zh-CN" altLang="en-US" sz="3600" b="1" dirty="0" smtClean="0">
                <a:latin typeface="Times New Roman" pitchFamily="18" charset="0"/>
              </a:rPr>
              <a:t>周二   </a:t>
            </a:r>
            <a:r>
              <a:rPr lang="en-US" altLang="zh-CN" sz="3600" b="1" dirty="0" smtClean="0">
                <a:latin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</a:rPr>
              <a:t>节    周四   </a:t>
            </a:r>
            <a:r>
              <a:rPr lang="en-US" altLang="zh-CN" sz="3600" b="1" dirty="0" smtClean="0">
                <a:latin typeface="Times New Roman" pitchFamily="18" charset="0"/>
              </a:rPr>
              <a:t>5 , 6 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                        一教  </a:t>
            </a:r>
            <a:r>
              <a:rPr lang="en-US" altLang="zh-CN" sz="3600" b="1" dirty="0" smtClean="0">
                <a:latin typeface="Times New Roman" pitchFamily="18" charset="0"/>
              </a:rPr>
              <a:t>101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endParaRPr lang="en-US" altLang="zh-CN" sz="36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习题课 </a:t>
            </a:r>
            <a:r>
              <a:rPr lang="en-US" altLang="zh-CN" sz="3600" b="1" dirty="0" smtClean="0">
                <a:latin typeface="Times New Roman" pitchFamily="18" charset="0"/>
              </a:rPr>
              <a:t>:       </a:t>
            </a:r>
            <a:r>
              <a:rPr lang="zh-CN" altLang="en-US" sz="3600" b="1" dirty="0" smtClean="0">
                <a:latin typeface="Times New Roman" pitchFamily="18" charset="0"/>
              </a:rPr>
              <a:t>周三  </a:t>
            </a:r>
            <a:r>
              <a:rPr lang="en-US" altLang="zh-CN" sz="3600" b="1" dirty="0" smtClean="0">
                <a:latin typeface="Times New Roman" pitchFamily="18" charset="0"/>
              </a:rPr>
              <a:t>10 ,  11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dirty="0" smtClean="0"/>
              <a:t>   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103 ,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itchFamily="18" charset="0"/>
                <a:cs typeface="Times New Roman" panose="02020603050405020304" pitchFamily="18" charset="0"/>
              </a:rPr>
              <a:t>105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6651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Line 4"/>
          <p:cNvSpPr>
            <a:spLocks noChangeShapeType="1"/>
          </p:cNvSpPr>
          <p:nvPr/>
        </p:nvSpPr>
        <p:spPr bwMode="auto">
          <a:xfrm>
            <a:off x="1878291" y="6050445"/>
            <a:ext cx="561657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4452" name="Rectangle 5"/>
          <p:cNvSpPr>
            <a:spLocks noChangeArrowheads="1"/>
          </p:cNvSpPr>
          <p:nvPr/>
        </p:nvSpPr>
        <p:spPr bwMode="auto">
          <a:xfrm>
            <a:off x="1547812" y="5415554"/>
            <a:ext cx="6192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French Script MT" pitchFamily="66" charset="0"/>
              </a:rPr>
              <a:t>列向量由低频到高频排列</a:t>
            </a: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2274374" y="584904"/>
            <a:ext cx="4824412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余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French Script MT" pitchFamily="66" charset="0"/>
              </a:rPr>
              <a:t>弦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</a:rPr>
              <a:t>正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交</a:t>
            </a: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45839" y="1484784"/>
                <a:ext cx="7281481" cy="3658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1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0" smtClean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1" i="1" smtClean="0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39" y="1484784"/>
                <a:ext cx="7281481" cy="36581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58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  <p:bldP spid="1044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正交矩阵的性质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正交矩阵的乘积仍是正交矩阵 </a:t>
            </a:r>
          </a:p>
        </p:txBody>
      </p:sp>
      <p:graphicFrame>
        <p:nvGraphicFramePr>
          <p:cNvPr id="6581251" name="Object 3"/>
          <p:cNvGraphicFramePr>
            <a:graphicFrameLocks noChangeAspect="1"/>
          </p:cNvGraphicFramePr>
          <p:nvPr/>
        </p:nvGraphicFramePr>
        <p:xfrm>
          <a:off x="1476375" y="3543300"/>
          <a:ext cx="56038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8" name="公式" r:id="rId3" imgW="2070100" imgH="304800" progId="Equation.3">
                  <p:embed/>
                </p:oleObj>
              </mc:Choice>
              <mc:Fallback>
                <p:oleObj name="公式" r:id="rId3" imgW="20701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543300"/>
                        <a:ext cx="56038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1252" name="AutoShape 4"/>
          <p:cNvSpPr>
            <a:spLocks noChangeArrowheads="1"/>
          </p:cNvSpPr>
          <p:nvPr/>
        </p:nvSpPr>
        <p:spPr bwMode="auto">
          <a:xfrm>
            <a:off x="5076825" y="3644900"/>
            <a:ext cx="1295400" cy="719138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81253" name="Object 5"/>
          <p:cNvGraphicFramePr>
            <a:graphicFrameLocks noChangeAspect="1"/>
          </p:cNvGraphicFramePr>
          <p:nvPr/>
        </p:nvGraphicFramePr>
        <p:xfrm>
          <a:off x="4067175" y="4340225"/>
          <a:ext cx="24828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9" name="公式" r:id="rId5" imgW="901309" imgH="304668" progId="Equation.3">
                  <p:embed/>
                </p:oleObj>
              </mc:Choice>
              <mc:Fallback>
                <p:oleObj name="公式" r:id="rId5" imgW="901309" imgH="30466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340225"/>
                        <a:ext cx="24828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1254" name="Object 6"/>
          <p:cNvGraphicFramePr>
            <a:graphicFrameLocks noChangeAspect="1"/>
          </p:cNvGraphicFramePr>
          <p:nvPr/>
        </p:nvGraphicFramePr>
        <p:xfrm>
          <a:off x="1979613" y="5453063"/>
          <a:ext cx="50419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0" name="公式" r:id="rId7" imgW="1790700" imgH="241300" progId="Equation.3">
                  <p:embed/>
                </p:oleObj>
              </mc:Choice>
              <mc:Fallback>
                <p:oleObj name="公式" r:id="rId7" imgW="17907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453063"/>
                        <a:ext cx="50419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1255" name="Object 7"/>
          <p:cNvGraphicFramePr>
            <a:graphicFrameLocks noChangeAspect="1"/>
          </p:cNvGraphicFramePr>
          <p:nvPr/>
        </p:nvGraphicFramePr>
        <p:xfrm>
          <a:off x="900113" y="2636838"/>
          <a:ext cx="4554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1" name="公式" r:id="rId9" imgW="1676400" imgH="241300" progId="Equation.3">
                  <p:embed/>
                </p:oleObj>
              </mc:Choice>
              <mc:Fallback>
                <p:oleObj name="公式" r:id="rId9" imgW="16764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4554537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5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5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8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8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65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12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正交矩阵的性质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正交矩阵的乘积仍是正交矩阵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正交矩阵的逆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转置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)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仍是正交矩阵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正交矩阵的行列式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sz="3600" b="1" dirty="0" smtClean="0">
                <a:latin typeface="Times New Roman" pitchFamily="18" charset="0"/>
              </a:rPr>
              <a:t>±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1 </a:t>
            </a:r>
          </a:p>
        </p:txBody>
      </p:sp>
      <p:graphicFrame>
        <p:nvGraphicFramePr>
          <p:cNvPr id="4633603" name="Object 3"/>
          <p:cNvGraphicFramePr>
            <a:graphicFrameLocks noChangeAspect="1"/>
          </p:cNvGraphicFramePr>
          <p:nvPr/>
        </p:nvGraphicFramePr>
        <p:xfrm>
          <a:off x="539750" y="4365625"/>
          <a:ext cx="21812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0" name="公式" r:id="rId3" imgW="825142" imgH="304668" progId="Equation.3">
                  <p:embed/>
                </p:oleObj>
              </mc:Choice>
              <mc:Fallback>
                <p:oleObj name="公式" r:id="rId3" imgW="825142" imgH="30466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21812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3604" name="Object 4"/>
          <p:cNvGraphicFramePr>
            <a:graphicFrameLocks noChangeAspect="1"/>
          </p:cNvGraphicFramePr>
          <p:nvPr/>
        </p:nvGraphicFramePr>
        <p:xfrm>
          <a:off x="2987675" y="4365625"/>
          <a:ext cx="56149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1" name="公式" r:id="rId5" imgW="1663700" imgH="241300" progId="Equation.3">
                  <p:embed/>
                </p:oleObj>
              </mc:Choice>
              <mc:Fallback>
                <p:oleObj name="公式" r:id="rId5" imgW="16637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365625"/>
                        <a:ext cx="561498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3605" name="Object 5"/>
          <p:cNvGraphicFramePr>
            <a:graphicFrameLocks noChangeAspect="1"/>
          </p:cNvGraphicFramePr>
          <p:nvPr/>
        </p:nvGraphicFramePr>
        <p:xfrm>
          <a:off x="2987675" y="5445125"/>
          <a:ext cx="3175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2" name="公式" r:id="rId7" imgW="965200" imgH="203200" progId="Equation.3">
                  <p:embed/>
                </p:oleObj>
              </mc:Choice>
              <mc:Fallback>
                <p:oleObj name="公式" r:id="rId7" imgW="9652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445125"/>
                        <a:ext cx="3175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3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33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3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33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3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3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3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0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正交矩阵</a:t>
            </a:r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给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出的变换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左乘正交矩阵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向量的长度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夹角不变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   若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是正交矩阵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则有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,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)  =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=  (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, 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)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                                  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 </a:t>
            </a:r>
            <a:r>
              <a:rPr lang="en-US" altLang="zh-CN" sz="3600" b="1" dirty="0" smtClean="0"/>
              <a:t>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特别地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   || A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||  = ||  ||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580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80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580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74638"/>
            <a:ext cx="7343775" cy="922337"/>
          </a:xfrm>
          <a:solidFill>
            <a:srgbClr val="FFCC99">
              <a:alpha val="8117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mtClean="0">
                <a:latin typeface="华文楷体" pitchFamily="2" charset="-122"/>
                <a:ea typeface="华文楷体" pitchFamily="2" charset="-122"/>
              </a:rPr>
              <a:t>欧氏空间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sz="48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mtClean="0">
                <a:latin typeface="华文楷体" pitchFamily="2" charset="-122"/>
                <a:ea typeface="华文楷体" pitchFamily="2" charset="-122"/>
              </a:rPr>
              <a:t>的标准正交基</a:t>
            </a:r>
          </a:p>
        </p:txBody>
      </p:sp>
      <p:sp>
        <p:nvSpPr>
          <p:cNvPr id="7130115" name="Line 3"/>
          <p:cNvSpPr>
            <a:spLocks noChangeShapeType="1"/>
          </p:cNvSpPr>
          <p:nvPr/>
        </p:nvSpPr>
        <p:spPr bwMode="auto">
          <a:xfrm flipV="1">
            <a:off x="5508625" y="2565400"/>
            <a:ext cx="1584325" cy="10795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30116" name="Line 4"/>
          <p:cNvSpPr>
            <a:spLocks noChangeShapeType="1"/>
          </p:cNvSpPr>
          <p:nvPr/>
        </p:nvSpPr>
        <p:spPr bwMode="auto">
          <a:xfrm flipH="1" flipV="1">
            <a:off x="4427538" y="2133600"/>
            <a:ext cx="1081087" cy="15113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30117" name="Object 5"/>
          <p:cNvGraphicFramePr>
            <a:graphicFrameLocks noChangeAspect="1"/>
          </p:cNvGraphicFramePr>
          <p:nvPr/>
        </p:nvGraphicFramePr>
        <p:xfrm>
          <a:off x="6905625" y="2060575"/>
          <a:ext cx="3429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2" name="公式" r:id="rId3" imgW="152268" imgH="164957" progId="Equation.3">
                  <p:embed/>
                </p:oleObj>
              </mc:Choice>
              <mc:Fallback>
                <p:oleObj name="公式" r:id="rId3" imgW="152268" imgH="16495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060575"/>
                        <a:ext cx="3429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0118" name="Object 6"/>
          <p:cNvGraphicFramePr>
            <a:graphicFrameLocks noChangeAspect="1"/>
          </p:cNvGraphicFramePr>
          <p:nvPr/>
        </p:nvGraphicFramePr>
        <p:xfrm>
          <a:off x="4140200" y="1557338"/>
          <a:ext cx="3159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3" name="公式" r:id="rId5" imgW="139639" imgH="241195" progId="Equation.3">
                  <p:embed/>
                </p:oleObj>
              </mc:Choice>
              <mc:Fallback>
                <p:oleObj name="公式" r:id="rId5" imgW="139639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557338"/>
                        <a:ext cx="31591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4643438" y="3644900"/>
            <a:ext cx="403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5508625" y="1484313"/>
            <a:ext cx="0" cy="287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30121" name="Object 9"/>
          <p:cNvGraphicFramePr>
            <a:graphicFrameLocks noChangeAspect="1"/>
          </p:cNvGraphicFramePr>
          <p:nvPr/>
        </p:nvGraphicFramePr>
        <p:xfrm>
          <a:off x="6240463" y="3213100"/>
          <a:ext cx="3048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4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3213100"/>
                        <a:ext cx="3048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0122" name="Object 10"/>
          <p:cNvGraphicFramePr>
            <a:graphicFrameLocks noChangeAspect="1"/>
          </p:cNvGraphicFramePr>
          <p:nvPr/>
        </p:nvGraphicFramePr>
        <p:xfrm>
          <a:off x="5162550" y="2565400"/>
          <a:ext cx="3032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5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2565400"/>
                        <a:ext cx="3032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3" name="Object 11"/>
          <p:cNvGraphicFramePr>
            <a:graphicFrameLocks noChangeAspect="1"/>
          </p:cNvGraphicFramePr>
          <p:nvPr/>
        </p:nvGraphicFramePr>
        <p:xfrm>
          <a:off x="8459788" y="3716338"/>
          <a:ext cx="4079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6" name="公式" r:id="rId11" imgW="126835" imgH="139518" progId="Equation.3">
                  <p:embed/>
                </p:oleObj>
              </mc:Choice>
              <mc:Fallback>
                <p:oleObj name="公式" r:id="rId11" imgW="126835" imgH="13951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9788" y="3716338"/>
                        <a:ext cx="4079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4" name="Object 12"/>
          <p:cNvGraphicFramePr>
            <a:graphicFrameLocks noChangeAspect="1"/>
          </p:cNvGraphicFramePr>
          <p:nvPr/>
        </p:nvGraphicFramePr>
        <p:xfrm>
          <a:off x="5580063" y="1341438"/>
          <a:ext cx="4492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7" name="公式" r:id="rId13" imgW="139579" imgH="164957" progId="Equation.3">
                  <p:embed/>
                </p:oleObj>
              </mc:Choice>
              <mc:Fallback>
                <p:oleObj name="公式" r:id="rId13" imgW="139579" imgH="16495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341438"/>
                        <a:ext cx="44926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2627313" y="5300663"/>
            <a:ext cx="607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 , 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单位向量且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</a:t>
            </a:r>
            <a:r>
              <a:rPr kumimoji="0" lang="zh-CN" altLang="en-US" sz="3600">
                <a:solidFill>
                  <a:schemeClr val="tx2"/>
                </a:solidFill>
                <a:sym typeface="Symbol" pitchFamily="18" charset="2"/>
              </a:rPr>
              <a:t>⊥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graphicFrame>
        <p:nvGraphicFramePr>
          <p:cNvPr id="59406" name="Object 14"/>
          <p:cNvGraphicFramePr>
            <a:graphicFrameLocks noChangeAspect="1"/>
          </p:cNvGraphicFramePr>
          <p:nvPr/>
        </p:nvGraphicFramePr>
        <p:xfrm>
          <a:off x="5003800" y="3644900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8" name="公式" r:id="rId15" imgW="126835" imgH="139518" progId="Equation.3">
                  <p:embed/>
                </p:oleObj>
              </mc:Choice>
              <mc:Fallback>
                <p:oleObj name="公式" r:id="rId15" imgW="126835" imgH="13951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644900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30127" name="Line 15"/>
          <p:cNvSpPr>
            <a:spLocks noChangeShapeType="1"/>
          </p:cNvSpPr>
          <p:nvPr/>
        </p:nvSpPr>
        <p:spPr bwMode="auto">
          <a:xfrm>
            <a:off x="5508625" y="3644900"/>
            <a:ext cx="1079500" cy="14398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30128" name="Object 16"/>
          <p:cNvGraphicFramePr>
            <a:graphicFrameLocks noChangeAspect="1"/>
          </p:cNvGraphicFramePr>
          <p:nvPr/>
        </p:nvGraphicFramePr>
        <p:xfrm>
          <a:off x="250825" y="1700213"/>
          <a:ext cx="232251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9" name="公式" r:id="rId17" imgW="939392" imgH="253890" progId="Equation.3">
                  <p:embed/>
                </p:oleObj>
              </mc:Choice>
              <mc:Fallback>
                <p:oleObj name="公式" r:id="rId17" imgW="939392" imgH="25389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2322513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0129" name="Object 17"/>
          <p:cNvGraphicFramePr>
            <a:graphicFrameLocks noChangeAspect="1"/>
          </p:cNvGraphicFramePr>
          <p:nvPr/>
        </p:nvGraphicFramePr>
        <p:xfrm>
          <a:off x="684213" y="2636838"/>
          <a:ext cx="3543300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0" name="公式" r:id="rId19" imgW="1460500" imgH="558800" progId="Equation.3">
                  <p:embed/>
                </p:oleObj>
              </mc:Choice>
              <mc:Fallback>
                <p:oleObj name="公式" r:id="rId19" imgW="1460500" imgH="558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636838"/>
                        <a:ext cx="3543300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30130" name="Oval 18"/>
          <p:cNvSpPr>
            <a:spLocks noChangeArrowheads="1"/>
          </p:cNvSpPr>
          <p:nvPr/>
        </p:nvSpPr>
        <p:spPr bwMode="auto">
          <a:xfrm>
            <a:off x="3708400" y="1773238"/>
            <a:ext cx="3671888" cy="3651250"/>
          </a:xfrm>
          <a:prstGeom prst="ellipse">
            <a:avLst/>
          </a:prstGeom>
          <a:noFill/>
          <a:ln w="127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130131" name="Object 19"/>
          <p:cNvGraphicFramePr>
            <a:graphicFrameLocks noChangeAspect="1"/>
          </p:cNvGraphicFramePr>
          <p:nvPr/>
        </p:nvGraphicFramePr>
        <p:xfrm>
          <a:off x="323850" y="4097338"/>
          <a:ext cx="3960813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1" name="公式" r:id="rId21" imgW="1257300" imgH="457200" progId="Equation.3">
                  <p:embed/>
                </p:oleObj>
              </mc:Choice>
              <mc:Fallback>
                <p:oleObj name="公式" r:id="rId21" imgW="12573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97338"/>
                        <a:ext cx="3960813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3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30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30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13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3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3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3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30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30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30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30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30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30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30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30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13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30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0115" grpId="0" animBg="1"/>
      <p:bldP spid="7130116" grpId="0" animBg="1"/>
      <p:bldP spid="7130127" grpId="0" animBg="1"/>
      <p:bldP spid="71301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74638"/>
            <a:ext cx="8135938" cy="922337"/>
          </a:xfrm>
          <a:solidFill>
            <a:srgbClr val="FFCC99">
              <a:alpha val="81175"/>
            </a:srgbClr>
          </a:solidFill>
        </p:spPr>
        <p:txBody>
          <a:bodyPr/>
          <a:lstStyle/>
          <a:p>
            <a:pPr eaLnBrk="1" hangingPunct="1"/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左乘第一类正交矩阵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对向量作旋转</a:t>
            </a:r>
          </a:p>
        </p:txBody>
      </p:sp>
      <p:sp>
        <p:nvSpPr>
          <p:cNvPr id="7131139" name="Line 3"/>
          <p:cNvSpPr>
            <a:spLocks noChangeShapeType="1"/>
          </p:cNvSpPr>
          <p:nvPr/>
        </p:nvSpPr>
        <p:spPr bwMode="auto">
          <a:xfrm flipV="1">
            <a:off x="5508625" y="2852738"/>
            <a:ext cx="2735263" cy="7921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31140" name="Line 4"/>
          <p:cNvSpPr>
            <a:spLocks noChangeShapeType="1"/>
          </p:cNvSpPr>
          <p:nvPr/>
        </p:nvSpPr>
        <p:spPr bwMode="auto">
          <a:xfrm flipV="1">
            <a:off x="5508625" y="1773238"/>
            <a:ext cx="1943100" cy="18716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 flipV="1">
            <a:off x="5292725" y="3644900"/>
            <a:ext cx="3382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 flipV="1">
            <a:off x="5508625" y="1484313"/>
            <a:ext cx="0" cy="2665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31143" name="Object 7"/>
          <p:cNvGraphicFramePr>
            <a:graphicFrameLocks noChangeAspect="1"/>
          </p:cNvGraphicFramePr>
          <p:nvPr/>
        </p:nvGraphicFramePr>
        <p:xfrm>
          <a:off x="6443663" y="2781300"/>
          <a:ext cx="3048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4" name="公式" r:id="rId3" imgW="139639" imgH="203112" progId="Equation.3">
                  <p:embed/>
                </p:oleObj>
              </mc:Choice>
              <mc:Fallback>
                <p:oleObj name="公式" r:id="rId3" imgW="13963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781300"/>
                        <a:ext cx="3048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8459788" y="3716338"/>
          <a:ext cx="4079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5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9788" y="3716338"/>
                        <a:ext cx="4079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Object 9"/>
          <p:cNvGraphicFramePr>
            <a:graphicFrameLocks noChangeAspect="1"/>
          </p:cNvGraphicFramePr>
          <p:nvPr/>
        </p:nvGraphicFramePr>
        <p:xfrm>
          <a:off x="5580063" y="1341438"/>
          <a:ext cx="4492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6" name="公式" r:id="rId7" imgW="139579" imgH="164957" progId="Equation.3">
                  <p:embed/>
                </p:oleObj>
              </mc:Choice>
              <mc:Fallback>
                <p:oleObj name="公式" r:id="rId7" imgW="139579" imgH="16495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341438"/>
                        <a:ext cx="44926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46" name="Object 10"/>
          <p:cNvGraphicFramePr>
            <a:graphicFrameLocks noChangeAspect="1"/>
          </p:cNvGraphicFramePr>
          <p:nvPr/>
        </p:nvGraphicFramePr>
        <p:xfrm>
          <a:off x="7451725" y="1341438"/>
          <a:ext cx="76993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7" name="公式" r:id="rId9" imgW="291973" imgH="203112" progId="Equation.3">
                  <p:embed/>
                </p:oleObj>
              </mc:Choice>
              <mc:Fallback>
                <p:oleObj name="公式" r:id="rId9" imgW="291973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341438"/>
                        <a:ext cx="769938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47" name="Object 11"/>
          <p:cNvGraphicFramePr>
            <a:graphicFrameLocks noChangeAspect="1"/>
          </p:cNvGraphicFramePr>
          <p:nvPr/>
        </p:nvGraphicFramePr>
        <p:xfrm>
          <a:off x="8316913" y="2636838"/>
          <a:ext cx="4349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8" name="公式" r:id="rId11" imgW="164885" imgH="164885" progId="Equation.3">
                  <p:embed/>
                </p:oleObj>
              </mc:Choice>
              <mc:Fallback>
                <p:oleObj name="公式" r:id="rId11" imgW="164885" imgH="16488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2636838"/>
                        <a:ext cx="4349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48" name="Object 12"/>
          <p:cNvGraphicFramePr>
            <a:graphicFrameLocks noChangeAspect="1"/>
          </p:cNvGraphicFramePr>
          <p:nvPr/>
        </p:nvGraphicFramePr>
        <p:xfrm>
          <a:off x="466725" y="1268413"/>
          <a:ext cx="2703513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9" name="公式" r:id="rId13" imgW="965200" imgH="457200" progId="Equation.3">
                  <p:embed/>
                </p:oleObj>
              </mc:Choice>
              <mc:Fallback>
                <p:oleObj name="公式" r:id="rId13" imgW="9652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268413"/>
                        <a:ext cx="2703513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49" name="Object 13"/>
          <p:cNvGraphicFramePr>
            <a:graphicFrameLocks noChangeAspect="1"/>
          </p:cNvGraphicFramePr>
          <p:nvPr/>
        </p:nvGraphicFramePr>
        <p:xfrm>
          <a:off x="120650" y="2565400"/>
          <a:ext cx="519430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0" name="公式" r:id="rId15" imgW="1917700" imgH="457200" progId="Equation.3">
                  <p:embed/>
                </p:oleObj>
              </mc:Choice>
              <mc:Fallback>
                <p:oleObj name="公式" r:id="rId15" imgW="19177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2565400"/>
                        <a:ext cx="5194300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50" name="Object 14"/>
          <p:cNvGraphicFramePr>
            <a:graphicFrameLocks noChangeAspect="1"/>
          </p:cNvGraphicFramePr>
          <p:nvPr/>
        </p:nvGraphicFramePr>
        <p:xfrm>
          <a:off x="839788" y="3933825"/>
          <a:ext cx="444817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1" name="公式" r:id="rId17" imgW="1625600" imgH="457200" progId="Equation.3">
                  <p:embed/>
                </p:oleObj>
              </mc:Choice>
              <mc:Fallback>
                <p:oleObj name="公式" r:id="rId17" imgW="16256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3933825"/>
                        <a:ext cx="4448175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51" name="Object 15"/>
          <p:cNvGraphicFramePr>
            <a:graphicFrameLocks noChangeAspect="1"/>
          </p:cNvGraphicFramePr>
          <p:nvPr/>
        </p:nvGraphicFramePr>
        <p:xfrm>
          <a:off x="871538" y="5343525"/>
          <a:ext cx="25749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2" name="公式" r:id="rId19" imgW="977900" imgH="457200" progId="Equation.3">
                  <p:embed/>
                </p:oleObj>
              </mc:Choice>
              <mc:Fallback>
                <p:oleObj name="公式" r:id="rId19" imgW="9779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5343525"/>
                        <a:ext cx="25749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1152" name="Object 16"/>
          <p:cNvGraphicFramePr>
            <a:graphicFrameLocks noChangeAspect="1"/>
          </p:cNvGraphicFramePr>
          <p:nvPr/>
        </p:nvGraphicFramePr>
        <p:xfrm>
          <a:off x="7019925" y="3225800"/>
          <a:ext cx="431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3" name="公式" r:id="rId21" imgW="139700" imgH="139700" progId="Equation.3">
                  <p:embed/>
                </p:oleObj>
              </mc:Choice>
              <mc:Fallback>
                <p:oleObj name="公式" r:id="rId21" imgW="139700" imgH="1397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225800"/>
                        <a:ext cx="431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31153" name="AutoShape 17"/>
          <p:cNvSpPr>
            <a:spLocks noChangeArrowheads="1"/>
          </p:cNvSpPr>
          <p:nvPr/>
        </p:nvSpPr>
        <p:spPr bwMode="auto">
          <a:xfrm rot="-6952061">
            <a:off x="6808788" y="2343150"/>
            <a:ext cx="1214437" cy="360363"/>
          </a:xfrm>
          <a:prstGeom prst="curvedUpArrow">
            <a:avLst>
              <a:gd name="adj1" fmla="val 67401"/>
              <a:gd name="adj2" fmla="val 134802"/>
              <a:gd name="adj3" fmla="val 3333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3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3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3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3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1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13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13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3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3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3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3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13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3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13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1138" grpId="0" animBg="1"/>
      <p:bldP spid="7131139" grpId="0" animBg="1"/>
      <p:bldP spid="7131140" grpId="0" animBg="1"/>
      <p:bldP spid="71311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3995738" y="4292600"/>
          <a:ext cx="4095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4" name="公式" r:id="rId3" imgW="139639" imgH="152334" progId="Equation.3">
                  <p:embed/>
                </p:oleObj>
              </mc:Choice>
              <mc:Fallback>
                <p:oleObj name="公式" r:id="rId3" imgW="139639" imgH="15233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292600"/>
                        <a:ext cx="4095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4427538" y="1052513"/>
            <a:ext cx="0" cy="52562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 flipV="1">
            <a:off x="395288" y="4292600"/>
            <a:ext cx="83534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8532813" y="4437063"/>
          <a:ext cx="3397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5" name="公式" r:id="rId5" imgW="139639" imgH="152334" progId="Equation.3">
                  <p:embed/>
                </p:oleObj>
              </mc:Choice>
              <mc:Fallback>
                <p:oleObj name="公式" r:id="rId5" imgW="139639" imgH="15233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2813" y="4437063"/>
                        <a:ext cx="3397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3924300" y="836613"/>
          <a:ext cx="3714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6" name="公式" r:id="rId7" imgW="152334" imgH="190417" progId="Equation.3">
                  <p:embed/>
                </p:oleObj>
              </mc:Choice>
              <mc:Fallback>
                <p:oleObj name="公式" r:id="rId7" imgW="152334" imgH="1904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836613"/>
                        <a:ext cx="37147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427538" y="4292600"/>
            <a:ext cx="1512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64" name="Line 8"/>
          <p:cNvSpPr>
            <a:spLocks noChangeShapeType="1"/>
          </p:cNvSpPr>
          <p:nvPr/>
        </p:nvSpPr>
        <p:spPr bwMode="auto">
          <a:xfrm flipH="1" flipV="1">
            <a:off x="3276600" y="3429000"/>
            <a:ext cx="1150938" cy="8636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4427538" y="2924175"/>
            <a:ext cx="0" cy="136683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66" name="Line 10"/>
          <p:cNvSpPr>
            <a:spLocks noChangeShapeType="1"/>
          </p:cNvSpPr>
          <p:nvPr/>
        </p:nvSpPr>
        <p:spPr bwMode="auto">
          <a:xfrm flipV="1">
            <a:off x="4427538" y="3141663"/>
            <a:ext cx="865187" cy="1149350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4427538" y="2924175"/>
            <a:ext cx="1512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V="1">
            <a:off x="5940425" y="2924175"/>
            <a:ext cx="0" cy="136683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V="1">
            <a:off x="4427538" y="1268413"/>
            <a:ext cx="576262" cy="16557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 flipV="1">
            <a:off x="5003800" y="1341438"/>
            <a:ext cx="935038" cy="16557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71" name="Line 15"/>
          <p:cNvSpPr>
            <a:spLocks noChangeShapeType="1"/>
          </p:cNvSpPr>
          <p:nvPr/>
        </p:nvSpPr>
        <p:spPr bwMode="auto">
          <a:xfrm flipH="1" flipV="1">
            <a:off x="4140200" y="2276475"/>
            <a:ext cx="1079500" cy="862013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72" name="Line 16"/>
          <p:cNvSpPr>
            <a:spLocks noChangeShapeType="1"/>
          </p:cNvSpPr>
          <p:nvPr/>
        </p:nvSpPr>
        <p:spPr bwMode="auto">
          <a:xfrm flipH="1">
            <a:off x="3276600" y="2205038"/>
            <a:ext cx="863600" cy="122396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73" name="Line 17"/>
          <p:cNvSpPr>
            <a:spLocks noChangeShapeType="1"/>
          </p:cNvSpPr>
          <p:nvPr/>
        </p:nvSpPr>
        <p:spPr bwMode="auto">
          <a:xfrm flipH="1" flipV="1">
            <a:off x="2411413" y="2060575"/>
            <a:ext cx="865187" cy="136842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95474" name="Line 18"/>
          <p:cNvSpPr>
            <a:spLocks noChangeShapeType="1"/>
          </p:cNvSpPr>
          <p:nvPr/>
        </p:nvSpPr>
        <p:spPr bwMode="auto">
          <a:xfrm flipH="1" flipV="1">
            <a:off x="2411413" y="2133600"/>
            <a:ext cx="1654175" cy="1428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95475" name="Object 19"/>
          <p:cNvGraphicFramePr>
            <a:graphicFrameLocks noChangeAspect="1"/>
          </p:cNvGraphicFramePr>
          <p:nvPr/>
        </p:nvGraphicFramePr>
        <p:xfrm>
          <a:off x="4872038" y="3789363"/>
          <a:ext cx="3048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7" name="公式" r:id="rId9" imgW="139639" imgH="203112" progId="Equation.3">
                  <p:embed/>
                </p:oleObj>
              </mc:Choice>
              <mc:Fallback>
                <p:oleObj name="公式" r:id="rId9" imgW="139639" imgH="2031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3789363"/>
                        <a:ext cx="3048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5476" name="AutoShape 20"/>
          <p:cNvSpPr>
            <a:spLocks noChangeArrowheads="1"/>
          </p:cNvSpPr>
          <p:nvPr/>
        </p:nvSpPr>
        <p:spPr bwMode="auto">
          <a:xfrm rot="-7042259">
            <a:off x="4370388" y="2479675"/>
            <a:ext cx="3744912" cy="1468438"/>
          </a:xfrm>
          <a:prstGeom prst="curvedUpArrow">
            <a:avLst>
              <a:gd name="adj1" fmla="val 51005"/>
              <a:gd name="adj2" fmla="val 102011"/>
              <a:gd name="adj3" fmla="val 33333"/>
            </a:avLst>
          </a:prstGeom>
          <a:solidFill>
            <a:srgbClr val="FF00FF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1461" name="Object 21"/>
          <p:cNvGraphicFramePr>
            <a:graphicFrameLocks noChangeAspect="1"/>
          </p:cNvGraphicFramePr>
          <p:nvPr/>
        </p:nvGraphicFramePr>
        <p:xfrm>
          <a:off x="323850" y="4724400"/>
          <a:ext cx="399097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8" name="公式" r:id="rId11" imgW="1562100" imgH="558800" progId="Equation.3">
                  <p:embed/>
                </p:oleObj>
              </mc:Choice>
              <mc:Fallback>
                <p:oleObj name="公式" r:id="rId11" imgW="1562100" imgH="558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24400"/>
                        <a:ext cx="3990975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2" name="Object 22"/>
          <p:cNvGraphicFramePr>
            <a:graphicFrameLocks noChangeAspect="1"/>
          </p:cNvGraphicFramePr>
          <p:nvPr/>
        </p:nvGraphicFramePr>
        <p:xfrm>
          <a:off x="827088" y="908050"/>
          <a:ext cx="26114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9" name="公式" r:id="rId13" imgW="799753" imgH="241195" progId="Equation.3">
                  <p:embed/>
                </p:oleObj>
              </mc:Choice>
              <mc:Fallback>
                <p:oleObj name="公式" r:id="rId13" imgW="799753" imgH="24119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08050"/>
                        <a:ext cx="2611437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3" name="Object 24"/>
          <p:cNvGraphicFramePr>
            <a:graphicFrameLocks noChangeAspect="1"/>
          </p:cNvGraphicFramePr>
          <p:nvPr/>
        </p:nvGraphicFramePr>
        <p:xfrm>
          <a:off x="5076825" y="4437063"/>
          <a:ext cx="3289300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0" name="公式" r:id="rId15" imgW="1054100" imgH="660400" progId="Equation.3">
                  <p:embed/>
                </p:oleObj>
              </mc:Choice>
              <mc:Fallback>
                <p:oleObj name="公式" r:id="rId15" imgW="1054100" imgH="660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437063"/>
                        <a:ext cx="3289300" cy="206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39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9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9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95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95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95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5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5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95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95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95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95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95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95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95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95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95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9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9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95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95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95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95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95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95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95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95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39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5464" grpId="0" animBg="1"/>
      <p:bldP spid="5395466" grpId="0" animBg="1"/>
      <p:bldP spid="5395471" grpId="0" animBg="1"/>
      <p:bldP spid="5395472" grpId="0" animBg="1"/>
      <p:bldP spid="5395473" grpId="0" animBg="1"/>
      <p:bldP spid="5395474" grpId="0" animBg="1"/>
      <p:bldP spid="539547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74638"/>
            <a:ext cx="8135938" cy="922337"/>
          </a:xfrm>
          <a:solidFill>
            <a:srgbClr val="FFCC99">
              <a:alpha val="81175"/>
            </a:srgbClr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左乘第二类正交矩阵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作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反射</a:t>
            </a:r>
          </a:p>
        </p:txBody>
      </p:sp>
      <p:sp>
        <p:nvSpPr>
          <p:cNvPr id="32781" name="Line 3"/>
          <p:cNvSpPr>
            <a:spLocks noChangeShapeType="1"/>
          </p:cNvSpPr>
          <p:nvPr/>
        </p:nvSpPr>
        <p:spPr bwMode="auto">
          <a:xfrm flipV="1">
            <a:off x="5508625" y="2852738"/>
            <a:ext cx="2735263" cy="7921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68" name="Line 4"/>
          <p:cNvSpPr>
            <a:spLocks noChangeShapeType="1"/>
          </p:cNvSpPr>
          <p:nvPr/>
        </p:nvSpPr>
        <p:spPr bwMode="auto">
          <a:xfrm flipV="1">
            <a:off x="5508625" y="1412875"/>
            <a:ext cx="1150938" cy="22320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69" name="Line 5"/>
          <p:cNvSpPr>
            <a:spLocks noChangeShapeType="1"/>
          </p:cNvSpPr>
          <p:nvPr/>
        </p:nvSpPr>
        <p:spPr bwMode="auto">
          <a:xfrm flipV="1">
            <a:off x="5292725" y="3644900"/>
            <a:ext cx="3382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 flipV="1">
            <a:off x="5508625" y="1484313"/>
            <a:ext cx="0" cy="2665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32167" name="Object 7"/>
          <p:cNvGraphicFramePr>
            <a:graphicFrameLocks noChangeAspect="1"/>
          </p:cNvGraphicFramePr>
          <p:nvPr/>
        </p:nvGraphicFramePr>
        <p:xfrm>
          <a:off x="6732588" y="2349500"/>
          <a:ext cx="9540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6" name="公式" r:id="rId3" imgW="355138" imgH="177569" progId="Equation.3">
                  <p:embed/>
                </p:oleObj>
              </mc:Choice>
              <mc:Fallback>
                <p:oleObj name="公式" r:id="rId3" imgW="355138" imgH="17756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349500"/>
                        <a:ext cx="9540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2168" name="Object 8"/>
          <p:cNvGraphicFramePr>
            <a:graphicFrameLocks noChangeAspect="1"/>
          </p:cNvGraphicFramePr>
          <p:nvPr/>
        </p:nvGraphicFramePr>
        <p:xfrm>
          <a:off x="7092950" y="1341438"/>
          <a:ext cx="76993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7" name="公式" r:id="rId5" imgW="291973" imgH="203112" progId="Equation.3">
                  <p:embed/>
                </p:oleObj>
              </mc:Choice>
              <mc:Fallback>
                <p:oleObj name="公式" r:id="rId5" imgW="291973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341438"/>
                        <a:ext cx="769938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9"/>
          <p:cNvGraphicFramePr>
            <a:graphicFrameLocks noChangeAspect="1"/>
          </p:cNvGraphicFramePr>
          <p:nvPr/>
        </p:nvGraphicFramePr>
        <p:xfrm>
          <a:off x="8316913" y="2636838"/>
          <a:ext cx="4349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8" name="公式" r:id="rId7" imgW="164885" imgH="164885" progId="Equation.3">
                  <p:embed/>
                </p:oleObj>
              </mc:Choice>
              <mc:Fallback>
                <p:oleObj name="公式" r:id="rId7" imgW="164885" imgH="1648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2636838"/>
                        <a:ext cx="4349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2171" name="Object 11"/>
          <p:cNvGraphicFramePr>
            <a:graphicFrameLocks noChangeAspect="1"/>
          </p:cNvGraphicFramePr>
          <p:nvPr/>
        </p:nvGraphicFramePr>
        <p:xfrm>
          <a:off x="250825" y="2781300"/>
          <a:ext cx="11350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9" name="公式" r:id="rId9" imgW="418918" imgH="203112" progId="Equation.3">
                  <p:embed/>
                </p:oleObj>
              </mc:Choice>
              <mc:Fallback>
                <p:oleObj name="公式" r:id="rId9" imgW="418918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113506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2172" name="Object 12"/>
          <p:cNvGraphicFramePr>
            <a:graphicFrameLocks noChangeAspect="1"/>
          </p:cNvGraphicFramePr>
          <p:nvPr/>
        </p:nvGraphicFramePr>
        <p:xfrm>
          <a:off x="971550" y="4365625"/>
          <a:ext cx="44831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0" name="公式" r:id="rId11" imgW="1638300" imgH="457200" progId="Equation.3">
                  <p:embed/>
                </p:oleObj>
              </mc:Choice>
              <mc:Fallback>
                <p:oleObj name="公式" r:id="rId11" imgW="16383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65625"/>
                        <a:ext cx="44831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32173" name="Object 13"/>
          <p:cNvGraphicFramePr>
            <a:graphicFrameLocks noChangeAspect="1"/>
          </p:cNvGraphicFramePr>
          <p:nvPr/>
        </p:nvGraphicFramePr>
        <p:xfrm>
          <a:off x="5508625" y="4365625"/>
          <a:ext cx="26416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1" name="公式" r:id="rId13" imgW="977900" imgH="457200" progId="Equation.3">
                  <p:embed/>
                </p:oleObj>
              </mc:Choice>
              <mc:Fallback>
                <p:oleObj name="公式" r:id="rId13" imgW="9779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365625"/>
                        <a:ext cx="2641600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14"/>
          <p:cNvGraphicFramePr>
            <a:graphicFrameLocks noChangeAspect="1"/>
          </p:cNvGraphicFramePr>
          <p:nvPr/>
        </p:nvGraphicFramePr>
        <p:xfrm>
          <a:off x="7092950" y="3213100"/>
          <a:ext cx="3603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2" name="公式" r:id="rId15" imgW="139700" imgH="139700" progId="Equation.3">
                  <p:embed/>
                </p:oleObj>
              </mc:Choice>
              <mc:Fallback>
                <p:oleObj name="公式" r:id="rId15" imgW="139700" imgH="139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3213100"/>
                        <a:ext cx="3603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32175" name="Line 15"/>
          <p:cNvSpPr>
            <a:spLocks noChangeShapeType="1"/>
          </p:cNvSpPr>
          <p:nvPr/>
        </p:nvSpPr>
        <p:spPr bwMode="auto">
          <a:xfrm flipV="1">
            <a:off x="4500563" y="1989138"/>
            <a:ext cx="4175125" cy="2160587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7132176" name="Object 16"/>
          <p:cNvGraphicFramePr>
            <a:graphicFrameLocks noChangeAspect="1"/>
          </p:cNvGraphicFramePr>
          <p:nvPr/>
        </p:nvGraphicFramePr>
        <p:xfrm>
          <a:off x="8243888" y="1628775"/>
          <a:ext cx="755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3" name="公式" r:id="rId17" imgW="317087" imgH="177569" progId="Equation.3">
                  <p:embed/>
                </p:oleObj>
              </mc:Choice>
              <mc:Fallback>
                <p:oleObj name="公式" r:id="rId17" imgW="317087" imgH="17756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1628775"/>
                        <a:ext cx="7556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6" name="Freeform 17"/>
          <p:cNvSpPr>
            <a:spLocks/>
          </p:cNvSpPr>
          <p:nvPr/>
        </p:nvSpPr>
        <p:spPr bwMode="auto">
          <a:xfrm>
            <a:off x="6948488" y="3284538"/>
            <a:ext cx="82550" cy="360362"/>
          </a:xfrm>
          <a:custGeom>
            <a:avLst/>
            <a:gdLst>
              <a:gd name="T0" fmla="*/ 2147483647 w 52"/>
              <a:gd name="T1" fmla="*/ 2147483647 h 227"/>
              <a:gd name="T2" fmla="*/ 2147483647 w 52"/>
              <a:gd name="T3" fmla="*/ 2147483647 h 227"/>
              <a:gd name="T4" fmla="*/ 0 w 52"/>
              <a:gd name="T5" fmla="*/ 0 h 227"/>
              <a:gd name="T6" fmla="*/ 0 60000 65536"/>
              <a:gd name="T7" fmla="*/ 0 60000 65536"/>
              <a:gd name="T8" fmla="*/ 0 60000 65536"/>
              <a:gd name="T9" fmla="*/ 0 w 52"/>
              <a:gd name="T10" fmla="*/ 0 h 227"/>
              <a:gd name="T11" fmla="*/ 52 w 52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" h="227">
                <a:moveTo>
                  <a:pt x="45" y="227"/>
                </a:moveTo>
                <a:cubicBezTo>
                  <a:pt x="48" y="178"/>
                  <a:pt x="52" y="129"/>
                  <a:pt x="45" y="91"/>
                </a:cubicBezTo>
                <a:cubicBezTo>
                  <a:pt x="38" y="53"/>
                  <a:pt x="19" y="26"/>
                  <a:pt x="0" y="0"/>
                </a:cubicBezTo>
              </a:path>
            </a:pathLst>
          </a:cu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32178" name="Freeform 18"/>
          <p:cNvSpPr>
            <a:spLocks/>
          </p:cNvSpPr>
          <p:nvPr/>
        </p:nvSpPr>
        <p:spPr bwMode="auto">
          <a:xfrm>
            <a:off x="6443663" y="2781300"/>
            <a:ext cx="288925" cy="863600"/>
          </a:xfrm>
          <a:custGeom>
            <a:avLst/>
            <a:gdLst>
              <a:gd name="T0" fmla="*/ 2147483647 w 363"/>
              <a:gd name="T1" fmla="*/ 2147483647 h 680"/>
              <a:gd name="T2" fmla="*/ 2147483647 w 363"/>
              <a:gd name="T3" fmla="*/ 2147483647 h 680"/>
              <a:gd name="T4" fmla="*/ 2147483647 w 363"/>
              <a:gd name="T5" fmla="*/ 2147483647 h 680"/>
              <a:gd name="T6" fmla="*/ 0 w 363"/>
              <a:gd name="T7" fmla="*/ 0 h 680"/>
              <a:gd name="T8" fmla="*/ 0 60000 65536"/>
              <a:gd name="T9" fmla="*/ 0 60000 65536"/>
              <a:gd name="T10" fmla="*/ 0 60000 65536"/>
              <a:gd name="T11" fmla="*/ 0 60000 65536"/>
              <a:gd name="T12" fmla="*/ 0 w 363"/>
              <a:gd name="T13" fmla="*/ 0 h 680"/>
              <a:gd name="T14" fmla="*/ 363 w 363"/>
              <a:gd name="T15" fmla="*/ 680 h 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" h="680">
                <a:moveTo>
                  <a:pt x="363" y="680"/>
                </a:moveTo>
                <a:cubicBezTo>
                  <a:pt x="359" y="547"/>
                  <a:pt x="355" y="415"/>
                  <a:pt x="317" y="317"/>
                </a:cubicBezTo>
                <a:cubicBezTo>
                  <a:pt x="279" y="219"/>
                  <a:pt x="189" y="143"/>
                  <a:pt x="136" y="90"/>
                </a:cubicBezTo>
                <a:cubicBezTo>
                  <a:pt x="83" y="37"/>
                  <a:pt x="41" y="18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32179" name="Line 19"/>
          <p:cNvSpPr>
            <a:spLocks noChangeShapeType="1"/>
          </p:cNvSpPr>
          <p:nvPr/>
        </p:nvSpPr>
        <p:spPr bwMode="auto">
          <a:xfrm flipV="1">
            <a:off x="5508625" y="1773238"/>
            <a:ext cx="1871663" cy="18716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483" name="Object 20"/>
          <p:cNvGraphicFramePr>
            <a:graphicFrameLocks noChangeAspect="1"/>
          </p:cNvGraphicFramePr>
          <p:nvPr/>
        </p:nvGraphicFramePr>
        <p:xfrm>
          <a:off x="6227763" y="1196975"/>
          <a:ext cx="352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4" name="公式" r:id="rId19" imgW="114102" imgH="177492" progId="Equation.3">
                  <p:embed/>
                </p:oleObj>
              </mc:Choice>
              <mc:Fallback>
                <p:oleObj name="公式" r:id="rId19" imgW="114102" imgH="17749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196975"/>
                        <a:ext cx="3524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4" name="Object 21"/>
          <p:cNvGraphicFramePr>
            <a:graphicFrameLocks noChangeAspect="1"/>
          </p:cNvGraphicFramePr>
          <p:nvPr/>
        </p:nvGraphicFramePr>
        <p:xfrm>
          <a:off x="1258888" y="2492375"/>
          <a:ext cx="2817812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5" name="公式" r:id="rId21" imgW="1041400" imgH="457200" progId="Equation.3">
                  <p:embed/>
                </p:oleObj>
              </mc:Choice>
              <mc:Fallback>
                <p:oleObj name="公式" r:id="rId21" imgW="10414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92375"/>
                        <a:ext cx="2817812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0" name="Object 22"/>
          <p:cNvGraphicFramePr>
            <a:graphicFrameLocks noChangeAspect="1"/>
          </p:cNvGraphicFramePr>
          <p:nvPr/>
        </p:nvGraphicFramePr>
        <p:xfrm>
          <a:off x="3995738" y="2492375"/>
          <a:ext cx="13541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6" name="公式" r:id="rId23" imgW="495085" imgH="457002" progId="Equation.3">
                  <p:embed/>
                </p:oleObj>
              </mc:Choice>
              <mc:Fallback>
                <p:oleObj name="公式" r:id="rId23" imgW="495085" imgH="45700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492375"/>
                        <a:ext cx="13541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13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3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32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32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3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32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32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713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13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32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32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13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13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32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32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2162" grpId="0" animBg="1"/>
      <p:bldP spid="32781" grpId="0" animBg="1"/>
      <p:bldP spid="7132175" grpId="0" animBg="1"/>
      <p:bldP spid="32786" grpId="0" animBg="1"/>
      <p:bldP spid="7132178" grpId="0" animBg="1"/>
      <p:bldP spid="713217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916113"/>
            <a:ext cx="8229600" cy="43830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是欧氏空间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 </a:t>
            </a:r>
            <a:r>
              <a:rPr lang="en-US" altLang="zh-CN" b="1" dirty="0" smtClean="0">
                <a:latin typeface="Times New Roman" pitchFamily="18" charset="0"/>
              </a:rPr>
              <a:t>:= </a:t>
            </a:r>
            <a:r>
              <a:rPr lang="en-US" altLang="zh-CN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|  (  ,  ) = 0 ,  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W </a:t>
            </a:r>
            <a:r>
              <a:rPr lang="en-US" altLang="zh-CN" dirty="0" smtClean="0">
                <a:latin typeface="Times New Roman" pitchFamily="18" charset="0"/>
              </a:rPr>
              <a:t>}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的正交补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</a:rPr>
              <a:t>定理：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 W + W</a:t>
            </a:r>
            <a:r>
              <a:rPr lang="en-US" altLang="zh-CN" b="1" baseline="30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 = R</a:t>
            </a:r>
            <a:r>
              <a:rPr lang="en-US" altLang="zh-CN" sz="3600" b="1" baseline="30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30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 ;     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W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en-US" altLang="zh-CN" b="1" dirty="0" smtClean="0">
                <a:latin typeface="Times New Roman" pitchFamily="18" charset="0"/>
              </a:rPr>
              <a:t> = { 0 }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altLang="zh-CN" b="1" dirty="0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                 </a:t>
            </a:r>
            <a:r>
              <a:rPr lang="en-US" altLang="zh-CN" b="1" dirty="0" err="1" smtClean="0">
                <a:latin typeface="Times New Roman" pitchFamily="18" charset="0"/>
              </a:rPr>
              <a:t>dimW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⊥  </a:t>
            </a:r>
            <a:r>
              <a:rPr lang="en-US" altLang="zh-CN" b="1" dirty="0" smtClean="0">
                <a:latin typeface="Times New Roman" pitchFamily="18" charset="0"/>
              </a:rPr>
              <a:t>=   n  –  </a:t>
            </a:r>
            <a:r>
              <a:rPr lang="en-US" altLang="zh-CN" b="1" dirty="0" err="1" smtClean="0">
                <a:latin typeface="Times New Roman" pitchFamily="18" charset="0"/>
              </a:rPr>
              <a:t>dimW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pic>
        <p:nvPicPr>
          <p:cNvPr id="6349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正交补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5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5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5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5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5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5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A </a:t>
            </a:r>
            <a:r>
              <a:rPr lang="zh-CN" altLang="en-US" b="1" smtClean="0"/>
              <a:t>的解空间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zh-CN" altLang="en-US" b="1" smtClean="0">
                <a:latin typeface="Times New Roman" pitchFamily="18" charset="0"/>
              </a:rPr>
              <a:t>行空间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⊥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W = &lt;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&gt; </a:t>
            </a:r>
            <a:r>
              <a:rPr lang="zh-CN" altLang="en-US" b="1" smtClean="0">
                <a:latin typeface="Times New Roman" pitchFamily="18" charset="0"/>
              </a:rPr>
              <a:t>是欧氏空间 </a:t>
            </a:r>
            <a:r>
              <a:rPr lang="en-US" altLang="zh-CN" b="1" smtClean="0">
                <a:latin typeface="Times New Roman" pitchFamily="18" charset="0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zh-CN" altLang="en-US" b="1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求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zh-CN" altLang="en-US" b="1" smtClean="0">
                <a:latin typeface="Times New Roman" pitchFamily="18" charset="0"/>
              </a:rPr>
              <a:t>的一组基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3276600" y="3284538"/>
            <a:ext cx="611188" cy="233997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5148263" y="3284538"/>
            <a:ext cx="611187" cy="233997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4517" name="Object 3"/>
          <p:cNvGraphicFramePr>
            <a:graphicFrameLocks noChangeAspect="1"/>
          </p:cNvGraphicFramePr>
          <p:nvPr/>
        </p:nvGraphicFramePr>
        <p:xfrm>
          <a:off x="2411413" y="3284538"/>
          <a:ext cx="3589337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公式" r:id="rId3" imgW="1384300" imgH="914400" progId="Equation.3">
                  <p:embed/>
                </p:oleObj>
              </mc:Choice>
              <mc:Fallback>
                <p:oleObj name="公式" r:id="rId3" imgW="13843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284538"/>
                        <a:ext cx="3589337" cy="237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5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第四章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矩阵运算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95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dirty="0" smtClean="0"/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1  </a:t>
            </a:r>
            <a:r>
              <a:rPr lang="zh-CN" altLang="en-US" sz="3600" b="1" dirty="0" smtClean="0">
                <a:latin typeface="Times New Roman" pitchFamily="18" charset="0"/>
              </a:rPr>
              <a:t>矩阵运算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2  </a:t>
            </a:r>
            <a:r>
              <a:rPr lang="zh-CN" altLang="en-US" sz="3600" b="1" dirty="0" smtClean="0">
                <a:latin typeface="Times New Roman" pitchFamily="18" charset="0"/>
              </a:rPr>
              <a:t>特殊矩阵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3  </a:t>
            </a:r>
            <a:r>
              <a:rPr lang="zh-CN" altLang="en-US" sz="3600" b="1" dirty="0" smtClean="0">
                <a:latin typeface="Times New Roman" pitchFamily="18" charset="0"/>
              </a:rPr>
              <a:t>矩阵乘积的秩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4  </a:t>
            </a:r>
            <a:r>
              <a:rPr lang="zh-CN" altLang="en-US" sz="3600" b="1" dirty="0" smtClean="0">
                <a:latin typeface="Times New Roman" pitchFamily="18" charset="0"/>
              </a:rPr>
              <a:t>可逆矩阵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Times New Roman" pitchFamily="18" charset="0"/>
              </a:rPr>
              <a:t>5  </a:t>
            </a:r>
            <a:r>
              <a:rPr lang="zh-CN" altLang="en-US" sz="3600" b="1" dirty="0" smtClean="0">
                <a:latin typeface="Times New Roman" pitchFamily="18" charset="0"/>
              </a:rPr>
              <a:t>矩阵的分块乘法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</a:rPr>
              <a:t>6  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</a:rPr>
              <a:t>正交矩阵</a:t>
            </a:r>
            <a:endParaRPr lang="zh-CN" altLang="en-US" b="1" dirty="0" smtClean="0">
              <a:solidFill>
                <a:srgbClr val="FFFF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</a:t>
            </a:r>
            <a:r>
              <a:rPr lang="en-US" altLang="zh-CN" b="1" dirty="0" err="1">
                <a:latin typeface="Times New Roman" pitchFamily="18" charset="0"/>
              </a:rPr>
              <a:t>dimW</a:t>
            </a:r>
            <a:r>
              <a:rPr lang="en-US" altLang="zh-CN" b="1" baseline="30000" dirty="0">
                <a:latin typeface="Times New Roman" pitchFamily="18" charset="0"/>
                <a:cs typeface="Times New Roman" pitchFamily="18" charset="0"/>
              </a:rPr>
              <a:t>⊥  </a:t>
            </a:r>
            <a:r>
              <a:rPr lang="en-US" altLang="zh-CN" b="1" dirty="0">
                <a:latin typeface="Times New Roman" pitchFamily="18" charset="0"/>
              </a:rPr>
              <a:t>=   n  –  </a:t>
            </a:r>
            <a:r>
              <a:rPr lang="en-US" altLang="zh-CN" b="1" dirty="0" err="1" smtClean="0">
                <a:latin typeface="Times New Roman" pitchFamily="18" charset="0"/>
              </a:rPr>
              <a:t>dimW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作行变换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7057412" name="Object 4"/>
          <p:cNvGraphicFramePr>
            <a:graphicFrameLocks noChangeAspect="1"/>
          </p:cNvGraphicFramePr>
          <p:nvPr/>
        </p:nvGraphicFramePr>
        <p:xfrm>
          <a:off x="5364163" y="1773238"/>
          <a:ext cx="10858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0" name="公式" r:id="rId3" imgW="418918" imgH="203112" progId="Equation.3">
                  <p:embed/>
                </p:oleObj>
              </mc:Choice>
              <mc:Fallback>
                <p:oleObj name="公式" r:id="rId3" imgW="418918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773238"/>
                        <a:ext cx="10858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7413" name="Object 5"/>
          <p:cNvGraphicFramePr>
            <a:graphicFrameLocks noChangeAspect="1"/>
          </p:cNvGraphicFramePr>
          <p:nvPr/>
        </p:nvGraphicFramePr>
        <p:xfrm>
          <a:off x="2555875" y="2852738"/>
          <a:ext cx="28336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1" name="公式" r:id="rId5" imgW="1092200" imgH="457200" progId="Equation.3">
                  <p:embed/>
                </p:oleObj>
              </mc:Choice>
              <mc:Fallback>
                <p:oleObj name="公式" r:id="rId5" imgW="10922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852738"/>
                        <a:ext cx="2833688" cy="118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57414" name="Rectangle 6"/>
          <p:cNvSpPr>
            <a:spLocks noChangeArrowheads="1"/>
          </p:cNvSpPr>
          <p:nvPr/>
        </p:nvSpPr>
        <p:spPr bwMode="auto">
          <a:xfrm>
            <a:off x="2771775" y="2852738"/>
            <a:ext cx="574675" cy="576262"/>
          </a:xfrm>
          <a:prstGeom prst="rect">
            <a:avLst/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57415" name="Rectangle 7"/>
          <p:cNvSpPr>
            <a:spLocks noChangeArrowheads="1"/>
          </p:cNvSpPr>
          <p:nvPr/>
        </p:nvSpPr>
        <p:spPr bwMode="auto">
          <a:xfrm>
            <a:off x="3348038" y="3429000"/>
            <a:ext cx="574675" cy="576263"/>
          </a:xfrm>
          <a:prstGeom prst="rect">
            <a:avLst/>
          </a:pr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848350" y="2781300"/>
          <a:ext cx="32956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2" name="公式" r:id="rId7" imgW="1269449" imgH="482391" progId="Equation.3">
                  <p:embed/>
                </p:oleObj>
              </mc:Choice>
              <mc:Fallback>
                <p:oleObj name="公式" r:id="rId7" imgW="1269449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2781300"/>
                        <a:ext cx="32956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2771775" y="1484313"/>
            <a:ext cx="2376488" cy="53975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2771775" y="2060575"/>
            <a:ext cx="2376488" cy="53975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4787900" y="4221163"/>
            <a:ext cx="684213" cy="2376487"/>
          </a:xfrm>
          <a:prstGeom prst="roundRect">
            <a:avLst>
              <a:gd name="adj" fmla="val 16667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6372225" y="4221163"/>
            <a:ext cx="684213" cy="2376487"/>
          </a:xfrm>
          <a:prstGeom prst="roundRect">
            <a:avLst>
              <a:gd name="adj" fmla="val 16667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484438" y="1484313"/>
          <a:ext cx="2800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3" name="公式" r:id="rId9" imgW="1079500" imgH="457200" progId="Equation.3">
                  <p:embed/>
                </p:oleObj>
              </mc:Choice>
              <mc:Fallback>
                <p:oleObj name="公式" r:id="rId9" imgW="10795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484313"/>
                        <a:ext cx="2800350" cy="118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547813" y="4221163"/>
          <a:ext cx="5634037" cy="243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4" name="公式" r:id="rId11" imgW="2171700" imgH="939800" progId="Equation.3">
                  <p:embed/>
                </p:oleObj>
              </mc:Choice>
              <mc:Fallback>
                <p:oleObj name="公式" r:id="rId11" imgW="2171700" imgH="93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21163"/>
                        <a:ext cx="5634037" cy="243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0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2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5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5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5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5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5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5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5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7414" grpId="0" animBg="1"/>
      <p:bldP spid="7057415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462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4000" b="1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1. </a:t>
            </a:r>
            <a:r>
              <a:rPr lang="zh-CN" altLang="en-US" sz="4000" b="1" smtClean="0">
                <a:latin typeface="Times New Roman" pitchFamily="18" charset="0"/>
              </a:rPr>
              <a:t>欧氏空间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2. </a:t>
            </a:r>
            <a:r>
              <a:rPr lang="zh-CN" altLang="en-US" sz="4000" b="1" smtClean="0">
                <a:latin typeface="Times New Roman" pitchFamily="18" charset="0"/>
              </a:rPr>
              <a:t>标准正交基与正交矩阵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rgbClr val="FFFF00"/>
                </a:solidFill>
                <a:latin typeface="Times New Roman" pitchFamily="18" charset="0"/>
              </a:rPr>
              <a:t>3. Schmidt </a:t>
            </a:r>
            <a:r>
              <a:rPr lang="zh-CN" altLang="en-US" sz="4000" b="1" smtClean="0">
                <a:solidFill>
                  <a:srgbClr val="FFFF00"/>
                </a:solidFill>
                <a:latin typeface="Times New Roman" pitchFamily="18" charset="0"/>
              </a:rPr>
              <a:t>正交化</a:t>
            </a:r>
          </a:p>
          <a:p>
            <a:pPr eaLnBrk="1" hangingPunct="1">
              <a:buFontTx/>
              <a:buNone/>
            </a:pPr>
            <a:r>
              <a:rPr lang="zh-CN" altLang="en-US" b="1" smtClean="0"/>
              <a:t> </a:t>
            </a:r>
          </a:p>
          <a:p>
            <a:pPr eaLnBrk="1" hangingPunct="1">
              <a:buFontTx/>
              <a:buNone/>
            </a:pPr>
            <a:r>
              <a:rPr lang="zh-CN" altLang="en-US" sz="3600" b="1" smtClean="0"/>
              <a:t>注：本节中的数域都取实数域 </a:t>
            </a:r>
            <a:r>
              <a:rPr lang="en-US" altLang="zh-CN" sz="3600" b="1" smtClean="0">
                <a:latin typeface="Times New Roman" pitchFamily="18" charset="0"/>
              </a:rPr>
              <a:t>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reeform 2"/>
          <p:cNvSpPr>
            <a:spLocks/>
          </p:cNvSpPr>
          <p:nvPr/>
        </p:nvSpPr>
        <p:spPr bwMode="auto">
          <a:xfrm>
            <a:off x="2700338" y="2997200"/>
            <a:ext cx="5256212" cy="3168650"/>
          </a:xfrm>
          <a:custGeom>
            <a:avLst/>
            <a:gdLst>
              <a:gd name="T0" fmla="*/ 0 w 3311"/>
              <a:gd name="T1" fmla="*/ 2147483647 h 1996"/>
              <a:gd name="T2" fmla="*/ 2147483647 w 3311"/>
              <a:gd name="T3" fmla="*/ 0 h 1996"/>
              <a:gd name="T4" fmla="*/ 2147483647 w 3311"/>
              <a:gd name="T5" fmla="*/ 2147483647 h 1996"/>
              <a:gd name="T6" fmla="*/ 2147483647 w 3311"/>
              <a:gd name="T7" fmla="*/ 2147483647 h 1996"/>
              <a:gd name="T8" fmla="*/ 0 w 3311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11"/>
              <a:gd name="T16" fmla="*/ 0 h 1996"/>
              <a:gd name="T17" fmla="*/ 3311 w 3311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11" h="1996">
                <a:moveTo>
                  <a:pt x="0" y="1134"/>
                </a:moveTo>
                <a:lnTo>
                  <a:pt x="1723" y="0"/>
                </a:lnTo>
                <a:lnTo>
                  <a:pt x="3311" y="680"/>
                </a:lnTo>
                <a:lnTo>
                  <a:pt x="1406" y="1996"/>
                </a:lnTo>
                <a:lnTo>
                  <a:pt x="0" y="1134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3995738" y="50133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8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0133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412063"/>
              </p:ext>
            </p:extLst>
          </p:nvPr>
        </p:nvGraphicFramePr>
        <p:xfrm>
          <a:off x="4793456" y="2133600"/>
          <a:ext cx="4222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9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456" y="2133600"/>
                        <a:ext cx="4222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5957" name="Line 5"/>
          <p:cNvSpPr>
            <a:spLocks noChangeShapeType="1"/>
          </p:cNvSpPr>
          <p:nvPr/>
        </p:nvSpPr>
        <p:spPr bwMode="auto">
          <a:xfrm>
            <a:off x="5508625" y="2133600"/>
            <a:ext cx="71438" cy="20875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58" name="Line 6"/>
          <p:cNvSpPr>
            <a:spLocks noChangeShapeType="1"/>
          </p:cNvSpPr>
          <p:nvPr/>
        </p:nvSpPr>
        <p:spPr bwMode="auto">
          <a:xfrm flipV="1">
            <a:off x="4500563" y="4221163"/>
            <a:ext cx="1079500" cy="865187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525959" name="Object 7"/>
          <p:cNvGraphicFramePr>
            <a:graphicFrameLocks noChangeAspect="1"/>
          </p:cNvGraphicFramePr>
          <p:nvPr/>
        </p:nvGraphicFramePr>
        <p:xfrm>
          <a:off x="5651500" y="2852738"/>
          <a:ext cx="19446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0" name="公式" r:id="rId7" imgW="634725" imgH="203112" progId="Equation.3">
                  <p:embed/>
                </p:oleObj>
              </mc:Choice>
              <mc:Fallback>
                <p:oleObj name="公式" r:id="rId7" imgW="634725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852738"/>
                        <a:ext cx="194468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25960" name="Object 8"/>
          <p:cNvGraphicFramePr>
            <a:graphicFrameLocks noChangeAspect="1"/>
          </p:cNvGraphicFramePr>
          <p:nvPr/>
        </p:nvGraphicFramePr>
        <p:xfrm>
          <a:off x="5076825" y="4672013"/>
          <a:ext cx="3476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1" name="公式" r:id="rId9" imgW="126835" imgH="202936" progId="Equation.3">
                  <p:embed/>
                </p:oleObj>
              </mc:Choice>
              <mc:Fallback>
                <p:oleObj name="公式" r:id="rId9" imgW="126835" imgH="2029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672013"/>
                        <a:ext cx="34766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6588125" y="4724400"/>
          <a:ext cx="4937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2" name="公式" r:id="rId11" imgW="190417" imgH="203112" progId="Equation.3">
                  <p:embed/>
                </p:oleObj>
              </mc:Choice>
              <mc:Fallback>
                <p:oleObj name="公式" r:id="rId11" imgW="190417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724400"/>
                        <a:ext cx="49371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5962" name="Line 10"/>
          <p:cNvSpPr>
            <a:spLocks noChangeShapeType="1"/>
          </p:cNvSpPr>
          <p:nvPr/>
        </p:nvSpPr>
        <p:spPr bwMode="auto">
          <a:xfrm>
            <a:off x="3851275" y="1557338"/>
            <a:ext cx="71438" cy="2087562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63" name="Line 11"/>
          <p:cNvSpPr>
            <a:spLocks noChangeShapeType="1"/>
          </p:cNvSpPr>
          <p:nvPr/>
        </p:nvSpPr>
        <p:spPr bwMode="auto">
          <a:xfrm>
            <a:off x="4067175" y="1773238"/>
            <a:ext cx="71438" cy="2087562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64" name="Line 12"/>
          <p:cNvSpPr>
            <a:spLocks noChangeShapeType="1"/>
          </p:cNvSpPr>
          <p:nvPr/>
        </p:nvSpPr>
        <p:spPr bwMode="auto">
          <a:xfrm>
            <a:off x="4283075" y="1989138"/>
            <a:ext cx="71438" cy="2087562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65" name="Line 13"/>
          <p:cNvSpPr>
            <a:spLocks noChangeShapeType="1"/>
          </p:cNvSpPr>
          <p:nvPr/>
        </p:nvSpPr>
        <p:spPr bwMode="auto">
          <a:xfrm>
            <a:off x="5508625" y="2133600"/>
            <a:ext cx="1295400" cy="2087563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66" name="Line 14"/>
          <p:cNvSpPr>
            <a:spLocks noChangeShapeType="1"/>
          </p:cNvSpPr>
          <p:nvPr/>
        </p:nvSpPr>
        <p:spPr bwMode="auto">
          <a:xfrm>
            <a:off x="5580063" y="4221163"/>
            <a:ext cx="1223962" cy="0"/>
          </a:xfrm>
          <a:prstGeom prst="line">
            <a:avLst/>
          </a:prstGeom>
          <a:noFill/>
          <a:ln w="635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9" name="Line 15"/>
          <p:cNvSpPr>
            <a:spLocks noChangeShapeType="1"/>
          </p:cNvSpPr>
          <p:nvPr/>
        </p:nvSpPr>
        <p:spPr bwMode="auto">
          <a:xfrm flipV="1">
            <a:off x="4500563" y="2060575"/>
            <a:ext cx="1008062" cy="30257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25968" name="Rectangle 16"/>
          <p:cNvSpPr>
            <a:spLocks noChangeArrowheads="1"/>
          </p:cNvSpPr>
          <p:nvPr/>
        </p:nvSpPr>
        <p:spPr bwMode="auto">
          <a:xfrm>
            <a:off x="0" y="3046346"/>
            <a:ext cx="3240359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垂</a:t>
            </a:r>
            <a:r>
              <a:rPr kumimoji="0" lang="zh-CN" altLang="en-US" sz="36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线 </a:t>
            </a:r>
            <a:r>
              <a:rPr lang="el-GR" altLang="zh-CN" sz="3600" dirty="0" smtClean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dirty="0" smtClean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zh-CN" altLang="en-US" sz="36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最</a:t>
            </a:r>
            <a:r>
              <a:rPr kumimoji="0" lang="zh-CN" altLang="en-US" sz="36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短</a:t>
            </a:r>
          </a:p>
        </p:txBody>
      </p:sp>
      <p:sp>
        <p:nvSpPr>
          <p:cNvPr id="6525969" name="Freeform 17"/>
          <p:cNvSpPr>
            <a:spLocks/>
          </p:cNvSpPr>
          <p:nvPr/>
        </p:nvSpPr>
        <p:spPr bwMode="auto">
          <a:xfrm>
            <a:off x="3240359" y="3141663"/>
            <a:ext cx="2268266" cy="503237"/>
          </a:xfrm>
          <a:custGeom>
            <a:avLst/>
            <a:gdLst>
              <a:gd name="T0" fmla="*/ 0 w 1497"/>
              <a:gd name="T1" fmla="*/ 2147483647 h 317"/>
              <a:gd name="T2" fmla="*/ 2147483647 w 1497"/>
              <a:gd name="T3" fmla="*/ 2147483647 h 317"/>
              <a:gd name="T4" fmla="*/ 2147483647 w 1497"/>
              <a:gd name="T5" fmla="*/ 2147483647 h 317"/>
              <a:gd name="T6" fmla="*/ 2147483647 w 1497"/>
              <a:gd name="T7" fmla="*/ 2147483647 h 317"/>
              <a:gd name="T8" fmla="*/ 0 60000 65536"/>
              <a:gd name="T9" fmla="*/ 0 60000 65536"/>
              <a:gd name="T10" fmla="*/ 0 60000 65536"/>
              <a:gd name="T11" fmla="*/ 0 60000 65536"/>
              <a:gd name="T12" fmla="*/ 0 w 1497"/>
              <a:gd name="T13" fmla="*/ 0 h 317"/>
              <a:gd name="T14" fmla="*/ 1497 w 1497"/>
              <a:gd name="T15" fmla="*/ 317 h 3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7" h="317">
                <a:moveTo>
                  <a:pt x="0" y="196"/>
                </a:moveTo>
                <a:cubicBezTo>
                  <a:pt x="253" y="98"/>
                  <a:pt x="507" y="0"/>
                  <a:pt x="681" y="15"/>
                </a:cubicBezTo>
                <a:cubicBezTo>
                  <a:pt x="855" y="30"/>
                  <a:pt x="908" y="257"/>
                  <a:pt x="1044" y="287"/>
                </a:cubicBezTo>
                <a:cubicBezTo>
                  <a:pt x="1180" y="317"/>
                  <a:pt x="1338" y="256"/>
                  <a:pt x="1497" y="196"/>
                </a:cubicBezTo>
              </a:path>
            </a:pathLst>
          </a:custGeom>
          <a:noFill/>
          <a:ln w="60325" cap="flat" cmpd="sng">
            <a:solidFill>
              <a:srgbClr val="339966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67602" name="Picture 18" descr="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03" name="Rectangle 19"/>
          <p:cNvSpPr>
            <a:spLocks noChangeArrowheads="1"/>
          </p:cNvSpPr>
          <p:nvPr/>
        </p:nvSpPr>
        <p:spPr bwMode="auto">
          <a:xfrm>
            <a:off x="755650" y="260350"/>
            <a:ext cx="7777163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bg1"/>
                </a:solidFill>
                <a:ea typeface="华文楷体" pitchFamily="2" charset="-122"/>
              </a:rPr>
              <a:t>到子空间</a:t>
            </a:r>
            <a:r>
              <a:rPr kumimoji="0" lang="zh-CN" altLang="en-US" sz="400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的最短距离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6516688" y="5229225"/>
            <a:ext cx="2447925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latin typeface="华文楷体" pitchFamily="2" charset="-122"/>
                <a:ea typeface="华文楷体" pitchFamily="2" charset="-122"/>
              </a:rPr>
              <a:t>正交投影</a:t>
            </a:r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 rot="-8775939">
            <a:off x="5099050" y="4919663"/>
            <a:ext cx="1655763" cy="585787"/>
          </a:xfrm>
          <a:custGeom>
            <a:avLst/>
            <a:gdLst>
              <a:gd name="T0" fmla="*/ 0 w 1497"/>
              <a:gd name="T1" fmla="*/ 2147483647 h 317"/>
              <a:gd name="T2" fmla="*/ 2147483647 w 1497"/>
              <a:gd name="T3" fmla="*/ 2147483647 h 317"/>
              <a:gd name="T4" fmla="*/ 2147483647 w 1497"/>
              <a:gd name="T5" fmla="*/ 2147483647 h 317"/>
              <a:gd name="T6" fmla="*/ 2147483647 w 1497"/>
              <a:gd name="T7" fmla="*/ 2147483647 h 317"/>
              <a:gd name="T8" fmla="*/ 0 60000 65536"/>
              <a:gd name="T9" fmla="*/ 0 60000 65536"/>
              <a:gd name="T10" fmla="*/ 0 60000 65536"/>
              <a:gd name="T11" fmla="*/ 0 60000 65536"/>
              <a:gd name="T12" fmla="*/ 0 w 1497"/>
              <a:gd name="T13" fmla="*/ 0 h 317"/>
              <a:gd name="T14" fmla="*/ 1497 w 1497"/>
              <a:gd name="T15" fmla="*/ 317 h 3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7" h="317">
                <a:moveTo>
                  <a:pt x="0" y="196"/>
                </a:moveTo>
                <a:cubicBezTo>
                  <a:pt x="253" y="98"/>
                  <a:pt x="507" y="0"/>
                  <a:pt x="681" y="15"/>
                </a:cubicBezTo>
                <a:cubicBezTo>
                  <a:pt x="855" y="30"/>
                  <a:pt x="908" y="257"/>
                  <a:pt x="1044" y="287"/>
                </a:cubicBezTo>
                <a:cubicBezTo>
                  <a:pt x="1180" y="317"/>
                  <a:pt x="1338" y="256"/>
                  <a:pt x="1497" y="196"/>
                </a:cubicBezTo>
              </a:path>
            </a:pathLst>
          </a:custGeom>
          <a:noFill/>
          <a:ln w="60325" cap="flat" cmpd="sng">
            <a:solidFill>
              <a:srgbClr val="339966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35862" name="Object 22"/>
          <p:cNvGraphicFramePr>
            <a:graphicFrameLocks noChangeAspect="1"/>
          </p:cNvGraphicFramePr>
          <p:nvPr/>
        </p:nvGraphicFramePr>
        <p:xfrm>
          <a:off x="323850" y="5084763"/>
          <a:ext cx="28797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3" name="公式" r:id="rId14" imgW="939392" imgH="203112" progId="Equation.3">
                  <p:embed/>
                </p:oleObj>
              </mc:Choice>
              <mc:Fallback>
                <p:oleObj name="公式" r:id="rId14" imgW="939392" imgH="2031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084763"/>
                        <a:ext cx="28797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3" name="Object 23"/>
          <p:cNvGraphicFramePr>
            <a:graphicFrameLocks noChangeAspect="1"/>
          </p:cNvGraphicFramePr>
          <p:nvPr/>
        </p:nvGraphicFramePr>
        <p:xfrm>
          <a:off x="395288" y="4149725"/>
          <a:ext cx="25066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4" name="公式" r:id="rId16" imgW="850900" imgH="228600" progId="Equation.3">
                  <p:embed/>
                </p:oleObj>
              </mc:Choice>
              <mc:Fallback>
                <p:oleObj name="公式" r:id="rId16" imgW="8509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9725"/>
                        <a:ext cx="2506662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5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5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65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65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25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25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65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25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25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65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5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25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25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52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5957" grpId="0" animBg="1"/>
      <p:bldP spid="6525958" grpId="0" animBg="1"/>
      <p:bldP spid="6525962" grpId="0" animBg="1"/>
      <p:bldP spid="6525963" grpId="0" animBg="1"/>
      <p:bldP spid="6525964" grpId="0" animBg="1"/>
      <p:bldP spid="6525965" grpId="0" animBg="1"/>
      <p:bldP spid="6525966" grpId="0" animBg="1"/>
      <p:bldP spid="6525969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4640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定理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: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在欧氏空间中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给定向量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及子空间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则在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V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中存在唯一的向量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使得 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(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,   ) =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0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Euclid 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 </a:t>
            </a:r>
            <a:r>
              <a:rPr lang="el-GR" altLang="zh-CN" b="1" dirty="0" smtClean="0">
                <a:latin typeface="Times New Roman" pitchFamily="18" charset="0"/>
                <a:sym typeface="Symbol" pitchFamily="18" charset="2"/>
              </a:rPr>
              <a:t>∈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V .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向量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称为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l-GR" altLang="zh-CN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V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上的正交投影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||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||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的顶点到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的最短距离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</a:t>
            </a:r>
            <a:endParaRPr lang="zh-CN" altLang="el-GR" b="1" dirty="0" smtClean="0">
              <a:latin typeface="Times New Roman" pitchFamily="18" charset="0"/>
              <a:ea typeface="华文楷体" pitchFamily="2" charset="-122"/>
            </a:endParaRPr>
          </a:p>
        </p:txBody>
      </p:sp>
      <p:pic>
        <p:nvPicPr>
          <p:cNvPr id="6861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正交投影</a:t>
            </a:r>
          </a:p>
        </p:txBody>
      </p:sp>
      <p:sp>
        <p:nvSpPr>
          <p:cNvPr id="5" name="矩形 4"/>
          <p:cNvSpPr/>
          <p:nvPr/>
        </p:nvSpPr>
        <p:spPr>
          <a:xfrm>
            <a:off x="2123728" y="1700213"/>
            <a:ext cx="4896544" cy="584200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 </a:t>
            </a:r>
            <a:r>
              <a:rPr lang="el-GR" altLang="zh-CN" dirty="0" smtClean="0">
                <a:latin typeface="Times New Roman" pitchFamily="18" charset="0"/>
                <a:sym typeface="Symbol" pitchFamily="18" charset="2"/>
              </a:rPr>
              <a:t>∈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V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</a:t>
            </a:r>
            <a:r>
              <a:rPr kumimoji="0" lang="el-GR" altLang="zh-CN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–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⊥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V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526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526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0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正交投影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的存在性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固定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的一组正交基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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… +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是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在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V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上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的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正交投影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当且仅当   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⊥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V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    (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=  0 ,   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   (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l-GR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= 0</a:t>
            </a:r>
          </a:p>
        </p:txBody>
      </p:sp>
      <p:sp>
        <p:nvSpPr>
          <p:cNvPr id="6528003" name="AutoShape 3" descr="信纸"/>
          <p:cNvSpPr>
            <a:spLocks noChangeArrowheads="1"/>
          </p:cNvSpPr>
          <p:nvPr/>
        </p:nvSpPr>
        <p:spPr bwMode="auto">
          <a:xfrm>
            <a:off x="2700338" y="5084763"/>
            <a:ext cx="4895850" cy="1439862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6528004" name="Object 4"/>
          <p:cNvGraphicFramePr>
            <a:graphicFrameLocks noChangeAspect="1"/>
          </p:cNvGraphicFramePr>
          <p:nvPr/>
        </p:nvGraphicFramePr>
        <p:xfrm>
          <a:off x="1692275" y="5157788"/>
          <a:ext cx="5875338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7" name="公式" r:id="rId4" imgW="1917700" imgH="431800" progId="Equation.3">
                  <p:embed/>
                </p:oleObj>
              </mc:Choice>
              <mc:Fallback>
                <p:oleObj name="公式" r:id="rId4" imgW="19177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157788"/>
                        <a:ext cx="5875338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28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28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28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2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2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2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28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28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28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28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5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800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6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44824"/>
                <a:ext cx="8229600" cy="4281339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ea typeface="华文楷体" pitchFamily="2" charset="-122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  <a:ea typeface="华文楷体" pitchFamily="2" charset="-12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ea typeface="华文楷体" pitchFamily="2" charset="-12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ea typeface="华文楷体" pitchFamily="2" charset="-122"/>
                  </a:rPr>
                  <a:t>是子空间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的一组正交基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,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则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向量 </a:t>
                </a:r>
                <a:r>
                  <a:rPr lang="el-GR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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在</a:t>
                </a:r>
                <a:r>
                  <a:rPr lang="zh-CN" altLang="en-US" b="1" dirty="0" smtClean="0">
                    <a:ea typeface="华文楷体" pitchFamily="2" charset="-12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上的正交投影为</a:t>
                </a:r>
                <a:endParaRPr lang="zh-CN" altLang="en-US" b="1" dirty="0" smtClean="0">
                  <a:latin typeface="Times New Roman" pitchFamily="18" charset="0"/>
                  <a:ea typeface="华文楷体" pitchFamily="2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             </a:t>
                </a:r>
                <a:endParaRPr lang="zh-CN" altLang="el-GR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706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44824"/>
                <a:ext cx="8229600" cy="4281339"/>
              </a:xfrm>
              <a:blipFill rotWithShape="1">
                <a:blip r:embed="rId6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59" name="AutoShape 3" descr="信纸"/>
          <p:cNvSpPr>
            <a:spLocks noChangeArrowheads="1"/>
          </p:cNvSpPr>
          <p:nvPr/>
        </p:nvSpPr>
        <p:spPr bwMode="auto">
          <a:xfrm>
            <a:off x="395289" y="4005263"/>
            <a:ext cx="8353176" cy="1584325"/>
          </a:xfrm>
          <a:prstGeom prst="roundRect">
            <a:avLst>
              <a:gd name="adj" fmla="val 16667"/>
            </a:avLst>
          </a:prstGeom>
          <a:blipFill dpi="0" rotWithShape="1">
            <a:blip r:embed="rId7">
              <a:alphaModFix amt="69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70661" name="Picture 5" descr="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ea typeface="华文楷体" pitchFamily="2" charset="-122"/>
              </a:rPr>
              <a:t>已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知子空间正</a:t>
            </a:r>
            <a:r>
              <a:rPr lang="zh-CN" altLang="en-US" sz="4000" b="1" dirty="0">
                <a:solidFill>
                  <a:schemeClr val="bg1"/>
                </a:solidFill>
                <a:ea typeface="华文楷体" pitchFamily="2" charset="-122"/>
              </a:rPr>
              <a:t>交基</a:t>
            </a:r>
            <a:r>
              <a:rPr lang="en-US" altLang="zh-CN" sz="4000" b="1" dirty="0" smtClean="0">
                <a:solidFill>
                  <a:schemeClr val="bg1"/>
                </a:solidFill>
                <a:ea typeface="华文楷体" pitchFamily="2" charset="-122"/>
              </a:rPr>
              <a:t>, 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求正交投影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0498" y="4238586"/>
                <a:ext cx="8202758" cy="1117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+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  <m:r>
                            <a:rPr lang="en-US" altLang="zh-CN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  <m:r>
                            <a:rPr lang="en-US" altLang="zh-CN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8" y="4238586"/>
                <a:ext cx="8202758" cy="1117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5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6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44824"/>
                <a:ext cx="8229600" cy="4281339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ea typeface="华文楷体" pitchFamily="2" charset="-122"/>
                  </a:rPr>
                  <a:t> </a:t>
                </a:r>
                <a:r>
                  <a:rPr lang="zh-CN" altLang="en-US" b="1" dirty="0" smtClean="0">
                    <a:ea typeface="华文楷体" pitchFamily="2" charset="-122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/>
                            <a:ea typeface="华文楷体" pitchFamily="2" charset="-12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  <a:ea typeface="华文楷体" pitchFamily="2" charset="-122"/>
                          </a:rPr>
                          <m:t>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ea typeface="华文楷体" pitchFamily="2" charset="-122"/>
                  </a:rPr>
                  <a:t>是子空间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的一组</a:t>
                </a:r>
                <a:r>
                  <a:rPr lang="zh-CN" altLang="en-US" b="1" dirty="0">
                    <a:latin typeface="Times New Roman" pitchFamily="18" charset="0"/>
                    <a:ea typeface="华文楷体" pitchFamily="2" charset="-122"/>
                  </a:rPr>
                  <a:t>标准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正交基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,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则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</a:rPr>
                  <a:t>向量 </a:t>
                </a:r>
                <a:r>
                  <a:rPr lang="el-GR" altLang="zh-CN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</a:t>
                </a: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在</a:t>
                </a:r>
                <a:r>
                  <a:rPr lang="zh-CN" altLang="en-US" b="1" dirty="0" smtClean="0">
                    <a:ea typeface="华文楷体" pitchFamily="2" charset="-12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华文楷体" pitchFamily="2" charset="-122"/>
                    <a:ea typeface="华文楷体" pitchFamily="2" charset="-122"/>
                  </a:rPr>
                  <a:t>上的正交投影为</a:t>
                </a:r>
                <a:endParaRPr lang="zh-CN" altLang="en-US" b="1" dirty="0" smtClean="0">
                  <a:latin typeface="Times New Roman" pitchFamily="18" charset="0"/>
                  <a:ea typeface="华文楷体" pitchFamily="2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             </a:t>
                </a:r>
                <a:endParaRPr lang="zh-CN" altLang="el-GR" b="1" dirty="0" smtClean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706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44824"/>
                <a:ext cx="8229600" cy="4281339"/>
              </a:xfrm>
              <a:blipFill rotWithShape="1">
                <a:blip r:embed="rId3"/>
                <a:stretch>
                  <a:fillRect l="-593" r="-2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59" name="AutoShape 3" descr="信纸"/>
          <p:cNvSpPr>
            <a:spLocks noChangeArrowheads="1"/>
          </p:cNvSpPr>
          <p:nvPr/>
        </p:nvSpPr>
        <p:spPr bwMode="auto">
          <a:xfrm>
            <a:off x="763905" y="3496337"/>
            <a:ext cx="7616190" cy="756000"/>
          </a:xfrm>
          <a:prstGeom prst="roundRect">
            <a:avLst>
              <a:gd name="adj" fmla="val 16667"/>
            </a:avLst>
          </a:prstGeom>
          <a:blipFill dpi="0" rotWithShape="1">
            <a:blip r:embed="rId4">
              <a:alphaModFix amt="69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70661" name="Picture 5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ea typeface="华文楷体" pitchFamily="2" charset="-122"/>
              </a:rPr>
              <a:t>已知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标准正交基</a:t>
            </a:r>
            <a:r>
              <a:rPr lang="en-US" altLang="zh-CN" sz="4000" b="1" dirty="0" smtClean="0">
                <a:solidFill>
                  <a:schemeClr val="bg1"/>
                </a:solidFill>
                <a:ea typeface="华文楷体" pitchFamily="2" charset="-122"/>
              </a:rPr>
              <a:t>, 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求正交投影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3999" y="3581949"/>
                <a:ext cx="74557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  <m:r>
                            <a:rPr lang="en-US" altLang="zh-CN">
                              <a:latin typeface="Cambria Math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zh-CN" altLang="en-US">
                          <a:latin typeface="Cambria Math"/>
                        </a:rPr>
                        <m:t>𝛂</m:t>
                      </m:r>
                      <m:r>
                        <a:rPr lang="en-US" altLang="zh-CN"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9" y="3581949"/>
                <a:ext cx="7455759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723492" y="2708920"/>
            <a:ext cx="1152525" cy="609600"/>
          </a:xfrm>
          <a:prstGeom prst="wedgeRoundRectCallout">
            <a:avLst>
              <a:gd name="adj1" fmla="val -60167"/>
              <a:gd name="adj2" fmla="val 98179"/>
              <a:gd name="adj3" fmla="val 16667"/>
            </a:avLst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latin typeface="华文楷体" pitchFamily="2" charset="-122"/>
                <a:ea typeface="华文楷体" pitchFamily="2" charset="-122"/>
              </a:rPr>
              <a:t>数乘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939" y="4408584"/>
                <a:ext cx="7888634" cy="677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>
                                  <a:latin typeface="Cambria Math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9" y="4408584"/>
                <a:ext cx="7888634" cy="6777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332185" y="5229200"/>
            <a:ext cx="1800225" cy="609600"/>
          </a:xfrm>
          <a:prstGeom prst="wedgeRoundRectCallout">
            <a:avLst>
              <a:gd name="adj1" fmla="val -67705"/>
              <a:gd name="adj2" fmla="val -64495"/>
              <a:gd name="adj3" fmla="val 16667"/>
            </a:avLst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latin typeface="华文楷体" pitchFamily="2" charset="-122"/>
                <a:ea typeface="华文楷体" pitchFamily="2" charset="-122"/>
              </a:rPr>
              <a:t>矩阵乘法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3905" y="5331517"/>
                <a:ext cx="4877104" cy="638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  <m:r>
                        <a:rPr lang="zh-CN" altLang="en-US">
                          <a:latin typeface="Cambria Math"/>
                        </a:rPr>
                        <m:t>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5" y="5331517"/>
                <a:ext cx="4877104" cy="63825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1067" y="6066149"/>
                <a:ext cx="2980110" cy="58477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𝐁</m:t>
                      </m:r>
                      <m:r>
                        <a:rPr lang="en-US" altLang="zh-CN" b="1" i="1" smtClean="0">
                          <a:latin typeface="Cambria Math"/>
                        </a:rPr>
                        <m:t>=[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/>
                            </a:rPr>
                            <m:t>𝐫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7" y="6066149"/>
                <a:ext cx="2980110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779912" y="6038848"/>
            <a:ext cx="2303462" cy="609600"/>
          </a:xfrm>
          <a:prstGeom prst="wedgeRoundRectCallout">
            <a:avLst>
              <a:gd name="adj1" fmla="val 68079"/>
              <a:gd name="adj2" fmla="val -60270"/>
              <a:gd name="adj3" fmla="val 16667"/>
            </a:avLst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latin typeface="华文楷体" pitchFamily="2" charset="-122"/>
                <a:ea typeface="华文楷体" pitchFamily="2" charset="-122"/>
              </a:rPr>
              <a:t>投影的坐标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6372200" y="5429163"/>
            <a:ext cx="864096" cy="540000"/>
          </a:xfrm>
          <a:prstGeom prst="roundRect">
            <a:avLst/>
          </a:prstGeom>
          <a:solidFill>
            <a:srgbClr val="92D05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29620" y="5445224"/>
                <a:ext cx="1832361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𝐁</m:t>
                      </m:r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zh-CN" altLang="en-US" b="1" i="0" smtClean="0">
                          <a:latin typeface="Cambria Math"/>
                        </a:rPr>
                        <m:t>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620" y="5445224"/>
                <a:ext cx="1832361" cy="59362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3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4" grpId="0" animBg="1"/>
      <p:bldP spid="13" grpId="0" animBg="1"/>
      <p:bldP spid="5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例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设  是单位列向量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对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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解释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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 ( </a:t>
            </a:r>
            <a:r>
              <a:rPr lang="en-US" altLang="zh-CN" b="1" dirty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</a:t>
            </a:r>
            <a:r>
              <a:rPr lang="en-US" altLang="zh-CN" sz="36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 (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2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 </a:t>
            </a:r>
            <a:r>
              <a:rPr lang="en-US" altLang="zh-CN" sz="36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的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几何意义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.  </a:t>
            </a:r>
          </a:p>
        </p:txBody>
      </p:sp>
      <p:sp>
        <p:nvSpPr>
          <p:cNvPr id="73731" name="Rectangle 4"/>
          <p:cNvSpPr>
            <a:spLocks noChangeArrowheads="1"/>
          </p:cNvSpPr>
          <p:nvPr/>
        </p:nvSpPr>
        <p:spPr bwMode="auto">
          <a:xfrm>
            <a:off x="4938835" y="2448718"/>
            <a:ext cx="376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French Script MT" pitchFamily="66" charset="0"/>
                <a:sym typeface="Symbol" pitchFamily="18" charset="2"/>
              </a:rPr>
              <a:t></a:t>
            </a:r>
          </a:p>
        </p:txBody>
      </p:sp>
      <p:sp>
        <p:nvSpPr>
          <p:cNvPr id="6448135" name="Line 7"/>
          <p:cNvSpPr>
            <a:spLocks noChangeShapeType="1"/>
          </p:cNvSpPr>
          <p:nvPr/>
        </p:nvSpPr>
        <p:spPr bwMode="auto">
          <a:xfrm>
            <a:off x="5435600" y="3357563"/>
            <a:ext cx="1152525" cy="215900"/>
          </a:xfrm>
          <a:prstGeom prst="line">
            <a:avLst/>
          </a:prstGeom>
          <a:noFill/>
          <a:ln w="5397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8142" name="Rectangle 14"/>
          <p:cNvSpPr>
            <a:spLocks noChangeArrowheads="1"/>
          </p:cNvSpPr>
          <p:nvPr/>
        </p:nvSpPr>
        <p:spPr bwMode="auto">
          <a:xfrm>
            <a:off x="4955381" y="5229225"/>
            <a:ext cx="2963863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dirty="0"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2</a:t>
            </a:r>
            <a:r>
              <a:rPr kumimoji="0" lang="en-US" altLang="zh-CN" b="0" dirty="0"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(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,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)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</a:p>
        </p:txBody>
      </p:sp>
      <p:sp>
        <p:nvSpPr>
          <p:cNvPr id="73734" name="Rectangle 19"/>
          <p:cNvSpPr>
            <a:spLocks noChangeArrowheads="1"/>
          </p:cNvSpPr>
          <p:nvPr/>
        </p:nvSpPr>
        <p:spPr bwMode="auto">
          <a:xfrm>
            <a:off x="2555875" y="4244455"/>
            <a:ext cx="1227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Times New Roman" pitchFamily="18" charset="0"/>
              </a:rPr>
              <a:t>&lt;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dirty="0">
                <a:latin typeface="Times New Roman" pitchFamily="18" charset="0"/>
              </a:rPr>
              <a:t> &gt;</a:t>
            </a:r>
            <a:r>
              <a:rPr kumimoji="0" lang="en-US" altLang="zh-CN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endParaRPr kumimoji="0" lang="zh-CN" altLang="en-US" baseline="30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48134" name="Rectangle 6"/>
          <p:cNvSpPr>
            <a:spLocks noChangeArrowheads="1"/>
          </p:cNvSpPr>
          <p:nvPr/>
        </p:nvSpPr>
        <p:spPr bwMode="auto">
          <a:xfrm>
            <a:off x="6659563" y="3168650"/>
            <a:ext cx="404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French Script MT" pitchFamily="66" charset="0"/>
                <a:sym typeface="Symbol" pitchFamily="18" charset="2"/>
              </a:rPr>
              <a:t></a:t>
            </a:r>
          </a:p>
        </p:txBody>
      </p:sp>
      <p:sp>
        <p:nvSpPr>
          <p:cNvPr id="6448140" name="Line 12"/>
          <p:cNvSpPr>
            <a:spLocks noChangeShapeType="1"/>
          </p:cNvSpPr>
          <p:nvPr/>
        </p:nvSpPr>
        <p:spPr bwMode="auto">
          <a:xfrm flipV="1">
            <a:off x="6383337" y="4445460"/>
            <a:ext cx="86946" cy="79170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3737" name="AutoShape 25"/>
          <p:cNvSpPr>
            <a:spLocks noChangeArrowheads="1"/>
          </p:cNvSpPr>
          <p:nvPr/>
        </p:nvSpPr>
        <p:spPr bwMode="auto">
          <a:xfrm rot="872010">
            <a:off x="3699044" y="3834914"/>
            <a:ext cx="3624048" cy="881062"/>
          </a:xfrm>
          <a:prstGeom prst="parallelogram">
            <a:avLst>
              <a:gd name="adj" fmla="val 106889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3738" name="Line 3"/>
          <p:cNvSpPr>
            <a:spLocks noChangeShapeType="1"/>
          </p:cNvSpPr>
          <p:nvPr/>
        </p:nvSpPr>
        <p:spPr bwMode="auto">
          <a:xfrm flipV="1">
            <a:off x="5292725" y="2708275"/>
            <a:ext cx="142875" cy="1439863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8136" name="Line 8"/>
          <p:cNvSpPr>
            <a:spLocks noChangeShapeType="1"/>
          </p:cNvSpPr>
          <p:nvPr/>
        </p:nvSpPr>
        <p:spPr bwMode="auto">
          <a:xfrm flipV="1">
            <a:off x="5292725" y="3357563"/>
            <a:ext cx="71438" cy="792162"/>
          </a:xfrm>
          <a:prstGeom prst="line">
            <a:avLst/>
          </a:prstGeom>
          <a:noFill/>
          <a:ln w="635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8133" name="Line 5"/>
          <p:cNvSpPr>
            <a:spLocks noChangeShapeType="1"/>
          </p:cNvSpPr>
          <p:nvPr/>
        </p:nvSpPr>
        <p:spPr bwMode="auto">
          <a:xfrm flipV="1">
            <a:off x="5292725" y="3573463"/>
            <a:ext cx="1295400" cy="5746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" name="Line 12"/>
          <p:cNvSpPr>
            <a:spLocks noChangeShapeType="1"/>
          </p:cNvSpPr>
          <p:nvPr/>
        </p:nvSpPr>
        <p:spPr bwMode="auto">
          <a:xfrm flipV="1">
            <a:off x="6470283" y="3607684"/>
            <a:ext cx="72231" cy="83777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48137" name="Rectangle 9"/>
          <p:cNvSpPr>
            <a:spLocks noChangeArrowheads="1"/>
          </p:cNvSpPr>
          <p:nvPr/>
        </p:nvSpPr>
        <p:spPr bwMode="auto">
          <a:xfrm>
            <a:off x="1966265" y="3100811"/>
            <a:ext cx="3219250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 </a:t>
            </a:r>
            <a:r>
              <a:rPr lang="en-US" altLang="zh-CN" sz="36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 smtClean="0">
                <a:latin typeface="Times New Roman" pitchFamily="18" charset="0"/>
                <a:sym typeface="MT Extra" pitchFamily="18" charset="2"/>
              </a:rPr>
              <a:t>= (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,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dirty="0" smtClean="0">
                <a:latin typeface="Times New Roman" pitchFamily="18" charset="0"/>
                <a:sym typeface="MT Extra" pitchFamily="18" charset="2"/>
              </a:rPr>
              <a:t>) </a:t>
            </a:r>
            <a:r>
              <a:rPr kumimoji="0" lang="en-US" altLang="zh-CN" dirty="0" smtClean="0">
                <a:latin typeface="Times New Roman" pitchFamily="18" charset="0"/>
                <a:sym typeface="Symbol" pitchFamily="18" charset="2"/>
              </a:rPr>
              <a:t></a:t>
            </a:r>
            <a:endParaRPr kumimoji="0" lang="en-US" altLang="zh-CN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5292725" y="4149725"/>
            <a:ext cx="1090612" cy="10874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292725" y="4149724"/>
            <a:ext cx="1249789" cy="295735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6437313" y="3846513"/>
            <a:ext cx="273526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dirty="0"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(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,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dirty="0">
                <a:latin typeface="Times New Roman" pitchFamily="18" charset="0"/>
                <a:sym typeface="MT Extra" pitchFamily="18" charset="2"/>
              </a:rPr>
              <a:t>) </a:t>
            </a:r>
            <a:r>
              <a:rPr kumimoji="0" lang="en-US" altLang="zh-CN" dirty="0">
                <a:latin typeface="Times New Roman" pitchFamily="18" charset="0"/>
                <a:sym typeface="Symbol" pitchFamily="18" charset="2"/>
              </a:rPr>
              <a:t></a:t>
            </a:r>
          </a:p>
        </p:txBody>
      </p:sp>
      <p:sp>
        <p:nvSpPr>
          <p:cNvPr id="18" name="矩形 17"/>
          <p:cNvSpPr/>
          <p:nvPr/>
        </p:nvSpPr>
        <p:spPr>
          <a:xfrm>
            <a:off x="5049837" y="5929161"/>
            <a:ext cx="307657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( I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–</a:t>
            </a:r>
            <a:r>
              <a:rPr kumimoji="0" lang="en-US" altLang="zh-CN" b="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2</a:t>
            </a:r>
            <a:r>
              <a:rPr kumimoji="0" lang="en-US" altLang="zh-CN" b="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 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T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462406" y="4563211"/>
            <a:ext cx="264477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( I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–</a:t>
            </a:r>
            <a:r>
              <a:rPr kumimoji="0" lang="en-US" altLang="zh-CN" b="0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 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T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MT Extra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43608" y="5637995"/>
            <a:ext cx="3589444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dirty="0">
                <a:latin typeface="Times New Roman" pitchFamily="18" charset="0"/>
              </a:rPr>
              <a:t>关于 </a:t>
            </a:r>
            <a:r>
              <a:rPr lang="en-US" altLang="zh-CN" sz="2800" dirty="0">
                <a:latin typeface="Times New Roman" pitchFamily="18" charset="0"/>
              </a:rPr>
              <a:t>&lt; </a:t>
            </a:r>
            <a:r>
              <a:rPr lang="en-US" altLang="zh-CN" sz="2800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 dirty="0">
                <a:latin typeface="Times New Roman" pitchFamily="18" charset="0"/>
              </a:rPr>
              <a:t> &gt;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en-US" altLang="zh-CN" sz="2800" dirty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sym typeface="Symbol" pitchFamily="18" charset="2"/>
              </a:rPr>
              <a:t>镜</a:t>
            </a:r>
            <a:r>
              <a:rPr lang="zh-CN" altLang="en-US" sz="2800" dirty="0">
                <a:latin typeface="Times New Roman" pitchFamily="18" charset="0"/>
                <a:sym typeface="Symbol" pitchFamily="18" charset="2"/>
              </a:rPr>
              <a:t>面反射</a:t>
            </a:r>
            <a:endParaRPr lang="en-US" altLang="zh-CN" sz="2800" dirty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8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4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4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48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48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64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48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48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8135" grpId="0" animBg="1"/>
      <p:bldP spid="6448140" grpId="0" animBg="1"/>
      <p:bldP spid="6448136" grpId="0" animBg="1"/>
      <p:bldP spid="2" grpId="0" animBg="1"/>
      <p:bldP spid="15" grpId="0" animBg="1"/>
      <p:bldP spid="16" grpId="0" animBg="1"/>
      <p:bldP spid="18" grpId="0"/>
      <p:bldP spid="19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用公式求正交投影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需要用到子空间</a:t>
            </a:r>
            <a:endParaRPr lang="en-US" altLang="zh-CN" sz="3600" b="1" dirty="0" smtClean="0">
              <a:latin typeface="华文楷体" pitchFamily="2" charset="-122"/>
              <a:ea typeface="华文楷体" pitchFamily="2" charset="-122"/>
            </a:endParaRPr>
          </a:p>
          <a:p>
            <a:pPr marL="0" indent="0" eaLnBrk="1" hangingPunct="1">
              <a:lnSpc>
                <a:spcPct val="135000"/>
              </a:lnSpc>
              <a:buNone/>
            </a:pPr>
            <a:r>
              <a:rPr lang="en-US" altLang="zh-CN" sz="3600" b="1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的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标准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正交基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如何将给定向量组化成与之等价的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单位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正交向量组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?</a:t>
            </a:r>
          </a:p>
        </p:txBody>
      </p:sp>
      <p:pic>
        <p:nvPicPr>
          <p:cNvPr id="7475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chemeClr val="bg1"/>
                </a:solidFill>
                <a:ea typeface="华文楷体" pitchFamily="2" charset="-122"/>
              </a:rPr>
              <a:t>Schmidt 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正交化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0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435975" cy="1371600"/>
          </a:xfrm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求与以下向量组等价的正交向量组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2411413" y="2852738"/>
          <a:ext cx="3848100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公式" r:id="rId3" imgW="1320227" imgH="710891" progId="Equation.3">
                  <p:embed/>
                </p:oleObj>
              </mc:Choice>
              <mc:Fallback>
                <p:oleObj name="公式" r:id="rId3" imgW="1320227" imgH="7108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52738"/>
                        <a:ext cx="3848100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1831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pitchFamily="18" charset="0"/>
              </a:rPr>
              <a:t>1. </a:t>
            </a:r>
            <a:r>
              <a:rPr lang="zh-CN" altLang="en-US" sz="4000" b="1" dirty="0" smtClean="0">
                <a:solidFill>
                  <a:srgbClr val="FFFF00"/>
                </a:solidFill>
                <a:latin typeface="Times New Roman" pitchFamily="18" charset="0"/>
              </a:rPr>
              <a:t>欧氏空间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2. </a:t>
            </a:r>
            <a:r>
              <a:rPr lang="zh-CN" altLang="en-US" sz="4000" b="1" dirty="0" smtClean="0">
                <a:latin typeface="Times New Roman" pitchFamily="18" charset="0"/>
              </a:rPr>
              <a:t>标准正交基与正交矩阵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3. Schmidt </a:t>
            </a:r>
            <a:r>
              <a:rPr lang="zh-CN" altLang="en-US" sz="4000" b="1" dirty="0" smtClean="0">
                <a:latin typeface="Times New Roman" pitchFamily="18" charset="0"/>
              </a:rPr>
              <a:t>正交化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</a:t>
            </a:r>
            <a:r>
              <a:rPr lang="zh-CN" altLang="en-US" sz="3600" b="1" dirty="0" smtClean="0"/>
              <a:t>注：本节参看</a:t>
            </a:r>
            <a:r>
              <a:rPr lang="en-US" altLang="zh-CN" sz="3600" b="1" dirty="0" smtClean="0"/>
              <a:t>《</a:t>
            </a:r>
            <a:r>
              <a:rPr lang="zh-CN" altLang="en-US" sz="3600" b="1" dirty="0" smtClean="0"/>
              <a:t>高等代数</a:t>
            </a:r>
            <a:r>
              <a:rPr lang="en-US" altLang="zh-CN" sz="3600" b="1" dirty="0" smtClean="0"/>
              <a:t>》, </a:t>
            </a:r>
            <a:r>
              <a:rPr lang="zh-CN" altLang="en-US" sz="3600" b="1" dirty="0" smtClean="0"/>
              <a:t>丘维声著</a:t>
            </a:r>
            <a:r>
              <a:rPr lang="en-US" altLang="zh-CN" sz="3600" b="1" dirty="0" smtClean="0"/>
              <a:t>,    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3600" b="1" dirty="0"/>
              <a:t> </a:t>
            </a:r>
            <a:r>
              <a:rPr lang="en-US" altLang="zh-CN" sz="3600" b="1" dirty="0" smtClean="0"/>
              <a:t>      </a:t>
            </a:r>
            <a:r>
              <a:rPr lang="zh-CN" altLang="en-US" sz="3600" b="1" dirty="0"/>
              <a:t> </a:t>
            </a:r>
            <a:r>
              <a:rPr lang="zh-CN" altLang="en-US" sz="3600" b="1" dirty="0" smtClean="0"/>
              <a:t> 科学出版社 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§8.1 ,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§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endParaRPr lang="en-US" altLang="zh-CN" sz="3600" b="1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Line 2"/>
          <p:cNvSpPr>
            <a:spLocks noChangeShapeType="1"/>
          </p:cNvSpPr>
          <p:nvPr/>
        </p:nvSpPr>
        <p:spPr bwMode="auto">
          <a:xfrm flipV="1">
            <a:off x="4716463" y="3429000"/>
            <a:ext cx="3744912" cy="5016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03" name="Line 3"/>
          <p:cNvSpPr>
            <a:spLocks noChangeShapeType="1"/>
          </p:cNvSpPr>
          <p:nvPr/>
        </p:nvSpPr>
        <p:spPr bwMode="auto">
          <a:xfrm flipV="1">
            <a:off x="4716463" y="1916113"/>
            <a:ext cx="1439862" cy="201771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5076825" y="2133600"/>
          <a:ext cx="5365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6" name="公式" r:id="rId3" imgW="215713" imgH="241091" progId="Equation.3">
                  <p:embed/>
                </p:oleObj>
              </mc:Choice>
              <mc:Fallback>
                <p:oleObj name="公式" r:id="rId3" imgW="215713" imgH="2410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133600"/>
                        <a:ext cx="5365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211638" y="39338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7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9338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7350" name="Line 6"/>
          <p:cNvSpPr>
            <a:spLocks noChangeShapeType="1"/>
          </p:cNvSpPr>
          <p:nvPr/>
        </p:nvSpPr>
        <p:spPr bwMode="auto">
          <a:xfrm>
            <a:off x="6156325" y="1916113"/>
            <a:ext cx="215900" cy="1800225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7351" name="Line 7"/>
          <p:cNvSpPr>
            <a:spLocks noChangeShapeType="1"/>
          </p:cNvSpPr>
          <p:nvPr/>
        </p:nvSpPr>
        <p:spPr bwMode="auto">
          <a:xfrm flipV="1">
            <a:off x="4716463" y="3716338"/>
            <a:ext cx="1655762" cy="217487"/>
          </a:xfrm>
          <a:prstGeom prst="line">
            <a:avLst/>
          </a:prstGeom>
          <a:noFill/>
          <a:ln w="952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97352" name="Object 8"/>
          <p:cNvGraphicFramePr>
            <a:graphicFrameLocks noChangeAspect="1"/>
          </p:cNvGraphicFramePr>
          <p:nvPr/>
        </p:nvGraphicFramePr>
        <p:xfrm>
          <a:off x="5795963" y="3860800"/>
          <a:ext cx="7937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8" name="公式" r:id="rId7" imgW="330057" imgH="241195" progId="Equation.3">
                  <p:embed/>
                </p:oleObj>
              </mc:Choice>
              <mc:Fallback>
                <p:oleObj name="公式" r:id="rId7" imgW="330057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860800"/>
                        <a:ext cx="7937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7353" name="Object 9"/>
          <p:cNvGraphicFramePr>
            <a:graphicFrameLocks noChangeAspect="1"/>
          </p:cNvGraphicFramePr>
          <p:nvPr/>
        </p:nvGraphicFramePr>
        <p:xfrm>
          <a:off x="4787900" y="4868863"/>
          <a:ext cx="2427288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9" name="公式" r:id="rId9" imgW="1002865" imgH="520474" progId="Equation.3">
                  <p:embed/>
                </p:oleObj>
              </mc:Choice>
              <mc:Fallback>
                <p:oleObj name="公式" r:id="rId9" imgW="1002865" imgH="52047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868863"/>
                        <a:ext cx="2427288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7354" name="Line 10"/>
          <p:cNvSpPr>
            <a:spLocks noChangeShapeType="1"/>
          </p:cNvSpPr>
          <p:nvPr/>
        </p:nvSpPr>
        <p:spPr bwMode="auto">
          <a:xfrm>
            <a:off x="4500563" y="2133600"/>
            <a:ext cx="215900" cy="18002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97355" name="Object 11"/>
          <p:cNvGraphicFramePr>
            <a:graphicFrameLocks noChangeAspect="1"/>
          </p:cNvGraphicFramePr>
          <p:nvPr/>
        </p:nvGraphicFramePr>
        <p:xfrm>
          <a:off x="3292475" y="284163"/>
          <a:ext cx="3884613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0" name="公式" r:id="rId11" imgW="1548728" imgH="520474" progId="Equation.3">
                  <p:embed/>
                </p:oleObj>
              </mc:Choice>
              <mc:Fallback>
                <p:oleObj name="公式" r:id="rId11" imgW="1548728" imgH="52047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475" y="284163"/>
                        <a:ext cx="3884613" cy="131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7356" name="Object 12"/>
          <p:cNvGraphicFramePr>
            <a:graphicFrameLocks noChangeAspect="1"/>
          </p:cNvGraphicFramePr>
          <p:nvPr/>
        </p:nvGraphicFramePr>
        <p:xfrm>
          <a:off x="611188" y="2133600"/>
          <a:ext cx="2900362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1" name="公式" r:id="rId13" imgW="1091726" imgH="533169" progId="Equation.3">
                  <p:embed/>
                </p:oleObj>
              </mc:Choice>
              <mc:Fallback>
                <p:oleObj name="公式" r:id="rId13" imgW="1091726" imgH="5331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133600"/>
                        <a:ext cx="2900362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13"/>
          <p:cNvGraphicFramePr>
            <a:graphicFrameLocks noChangeAspect="1"/>
          </p:cNvGraphicFramePr>
          <p:nvPr/>
        </p:nvGraphicFramePr>
        <p:xfrm>
          <a:off x="539750" y="590550"/>
          <a:ext cx="22812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2" name="公式" r:id="rId15" imgW="875920" imgH="253890" progId="Equation.3">
                  <p:embed/>
                </p:oleObj>
              </mc:Choice>
              <mc:Fallback>
                <p:oleObj name="公式" r:id="rId15" imgW="875920" imgH="2538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90550"/>
                        <a:ext cx="22812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7358" name="Object 14"/>
          <p:cNvGraphicFramePr>
            <a:graphicFrameLocks noChangeAspect="1"/>
          </p:cNvGraphicFramePr>
          <p:nvPr/>
        </p:nvGraphicFramePr>
        <p:xfrm>
          <a:off x="3851275" y="2276475"/>
          <a:ext cx="5381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3" name="公式" r:id="rId17" imgW="215713" imgH="253780" progId="Equation.3">
                  <p:embed/>
                </p:oleObj>
              </mc:Choice>
              <mc:Fallback>
                <p:oleObj name="公式" r:id="rId17" imgW="215713" imgH="2537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276475"/>
                        <a:ext cx="53816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5" name="Object 15"/>
          <p:cNvGraphicFramePr>
            <a:graphicFrameLocks noChangeAspect="1"/>
          </p:cNvGraphicFramePr>
          <p:nvPr/>
        </p:nvGraphicFramePr>
        <p:xfrm>
          <a:off x="7524750" y="3573463"/>
          <a:ext cx="13414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4" name="公式" r:id="rId19" imgW="571252" imgH="253890" progId="Equation.3">
                  <p:embed/>
                </p:oleObj>
              </mc:Choice>
              <mc:Fallback>
                <p:oleObj name="公式" r:id="rId19" imgW="571252" imgH="25389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573463"/>
                        <a:ext cx="1341438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9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97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97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09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70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709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9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9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09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9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9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09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7350" grpId="0" animBg="1"/>
      <p:bldP spid="7097351" grpId="0" animBg="1"/>
      <p:bldP spid="709735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98370" name="Object 2"/>
          <p:cNvGraphicFramePr>
            <a:graphicFrameLocks noChangeAspect="1"/>
          </p:cNvGraphicFramePr>
          <p:nvPr/>
        </p:nvGraphicFramePr>
        <p:xfrm>
          <a:off x="195263" y="3933825"/>
          <a:ext cx="4048125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1" name="公式" r:id="rId3" imgW="1548728" imgH="520474" progId="Equation.3">
                  <p:embed/>
                </p:oleObj>
              </mc:Choice>
              <mc:Fallback>
                <p:oleObj name="公式" r:id="rId3" imgW="1548728" imgH="52047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3933825"/>
                        <a:ext cx="4048125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371" name="Object 3"/>
          <p:cNvGraphicFramePr>
            <a:graphicFrameLocks noChangeAspect="1"/>
          </p:cNvGraphicFramePr>
          <p:nvPr/>
        </p:nvGraphicFramePr>
        <p:xfrm>
          <a:off x="7235825" y="3500438"/>
          <a:ext cx="1512888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2" name="公式" r:id="rId5" imgW="482391" imgH="710891" progId="Equation.3">
                  <p:embed/>
                </p:oleObj>
              </mc:Choice>
              <mc:Fallback>
                <p:oleObj name="公式" r:id="rId5" imgW="482391" imgH="7108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500438"/>
                        <a:ext cx="1512888" cy="223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372" name="Object 4"/>
          <p:cNvGraphicFramePr>
            <a:graphicFrameLocks noChangeAspect="1"/>
          </p:cNvGraphicFramePr>
          <p:nvPr/>
        </p:nvGraphicFramePr>
        <p:xfrm>
          <a:off x="4356100" y="3500438"/>
          <a:ext cx="2859088" cy="222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3" name="公式" r:id="rId7" imgW="914400" imgH="711200" progId="Equation.3">
                  <p:embed/>
                </p:oleObj>
              </mc:Choice>
              <mc:Fallback>
                <p:oleObj name="公式" r:id="rId7" imgW="9144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500438"/>
                        <a:ext cx="2859088" cy="222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2627313" y="441325"/>
          <a:ext cx="4097337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4" name="公式" r:id="rId9" imgW="1701800" imgH="850900" progId="Equation.3">
                  <p:embed/>
                </p:oleObj>
              </mc:Choice>
              <mc:Fallback>
                <p:oleObj name="公式" r:id="rId9" imgW="17018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41325"/>
                        <a:ext cx="4097337" cy="204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539750" y="2781300"/>
          <a:ext cx="22812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5" name="公式" r:id="rId11" imgW="875920" imgH="253890" progId="Equation.3">
                  <p:embed/>
                </p:oleObj>
              </mc:Choice>
              <mc:Fallback>
                <p:oleObj name="公式" r:id="rId11" imgW="875920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81300"/>
                        <a:ext cx="22812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9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9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9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9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9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09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435975" cy="1008063"/>
          </a:xfrm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: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求与以下向量组等价的正交向量组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7099396" name="Object 4"/>
          <p:cNvGraphicFramePr>
            <a:graphicFrameLocks noChangeAspect="1"/>
          </p:cNvGraphicFramePr>
          <p:nvPr/>
        </p:nvGraphicFramePr>
        <p:xfrm>
          <a:off x="1403350" y="4076700"/>
          <a:ext cx="3932238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6" name="公式" r:id="rId3" imgW="1612900" imgH="850900" progId="Equation.3">
                  <p:embed/>
                </p:oleObj>
              </mc:Choice>
              <mc:Fallback>
                <p:oleObj name="公式" r:id="rId3" imgW="16129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76700"/>
                        <a:ext cx="3932238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9397" name="Object 5"/>
          <p:cNvGraphicFramePr>
            <a:graphicFrameLocks noChangeAspect="1"/>
          </p:cNvGraphicFramePr>
          <p:nvPr/>
        </p:nvGraphicFramePr>
        <p:xfrm>
          <a:off x="5202238" y="1700213"/>
          <a:ext cx="21971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7" name="公式" r:id="rId5" imgW="748975" imgH="710891" progId="Equation.3">
                  <p:embed/>
                </p:oleObj>
              </mc:Choice>
              <mc:Fallback>
                <p:oleObj name="公式" r:id="rId5" imgW="748975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238" y="1700213"/>
                        <a:ext cx="2197100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9399" name="Object 7"/>
          <p:cNvGraphicFramePr>
            <a:graphicFrameLocks noChangeAspect="1"/>
          </p:cNvGraphicFramePr>
          <p:nvPr/>
        </p:nvGraphicFramePr>
        <p:xfrm>
          <a:off x="5795963" y="4797425"/>
          <a:ext cx="12398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8" name="公式" r:id="rId7" imgW="507780" imgH="253890" progId="Equation.3">
                  <p:embed/>
                </p:oleObj>
              </mc:Choice>
              <mc:Fallback>
                <p:oleObj name="公式" r:id="rId7" imgW="507780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797425"/>
                        <a:ext cx="12398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8"/>
          <p:cNvGraphicFramePr>
            <a:graphicFrameLocks noChangeAspect="1"/>
          </p:cNvGraphicFramePr>
          <p:nvPr/>
        </p:nvGraphicFramePr>
        <p:xfrm>
          <a:off x="1331913" y="1700213"/>
          <a:ext cx="3848100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9" name="公式" r:id="rId9" imgW="1320227" imgH="710891" progId="Equation.3">
                  <p:embed/>
                </p:oleObj>
              </mc:Choice>
              <mc:Fallback>
                <p:oleObj name="公式" r:id="rId9" imgW="1320227" imgH="71089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700213"/>
                        <a:ext cx="3848100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9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9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09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9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9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reeform 2"/>
          <p:cNvSpPr>
            <a:spLocks/>
          </p:cNvSpPr>
          <p:nvPr/>
        </p:nvSpPr>
        <p:spPr bwMode="auto">
          <a:xfrm>
            <a:off x="2700338" y="2997200"/>
            <a:ext cx="5256212" cy="3168650"/>
          </a:xfrm>
          <a:custGeom>
            <a:avLst/>
            <a:gdLst>
              <a:gd name="T0" fmla="*/ 0 w 3311"/>
              <a:gd name="T1" fmla="*/ 2147483647 h 1996"/>
              <a:gd name="T2" fmla="*/ 2147483647 w 3311"/>
              <a:gd name="T3" fmla="*/ 0 h 1996"/>
              <a:gd name="T4" fmla="*/ 2147483647 w 3311"/>
              <a:gd name="T5" fmla="*/ 2147483647 h 1996"/>
              <a:gd name="T6" fmla="*/ 2147483647 w 3311"/>
              <a:gd name="T7" fmla="*/ 2147483647 h 1996"/>
              <a:gd name="T8" fmla="*/ 0 w 3311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11"/>
              <a:gd name="T16" fmla="*/ 0 h 1996"/>
              <a:gd name="T17" fmla="*/ 3311 w 3311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11" h="1996">
                <a:moveTo>
                  <a:pt x="0" y="1134"/>
                </a:moveTo>
                <a:lnTo>
                  <a:pt x="1723" y="0"/>
                </a:lnTo>
                <a:lnTo>
                  <a:pt x="3311" y="680"/>
                </a:lnTo>
                <a:lnTo>
                  <a:pt x="1406" y="1996"/>
                </a:lnTo>
                <a:lnTo>
                  <a:pt x="0" y="1134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/>
        </p:nvGraphicFramePr>
        <p:xfrm>
          <a:off x="3995738" y="50133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9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0133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4716463" y="1700213"/>
          <a:ext cx="5207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0" name="公式" r:id="rId5" imgW="190500" imgH="228600" progId="Equation.3">
                  <p:embed/>
                </p:oleObj>
              </mc:Choice>
              <mc:Fallback>
                <p:oleObj name="公式" r:id="rId5" imgW="1905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700213"/>
                        <a:ext cx="5207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0421" name="Line 5"/>
          <p:cNvSpPr>
            <a:spLocks noChangeShapeType="1"/>
          </p:cNvSpPr>
          <p:nvPr/>
        </p:nvSpPr>
        <p:spPr bwMode="auto">
          <a:xfrm>
            <a:off x="5508625" y="2133600"/>
            <a:ext cx="71438" cy="20875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00422" name="Line 6"/>
          <p:cNvSpPr>
            <a:spLocks noChangeShapeType="1"/>
          </p:cNvSpPr>
          <p:nvPr/>
        </p:nvSpPr>
        <p:spPr bwMode="auto">
          <a:xfrm flipV="1">
            <a:off x="4500563" y="4221163"/>
            <a:ext cx="1150937" cy="865187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00423" name="Object 7"/>
          <p:cNvGraphicFramePr>
            <a:graphicFrameLocks noChangeAspect="1"/>
          </p:cNvGraphicFramePr>
          <p:nvPr/>
        </p:nvGraphicFramePr>
        <p:xfrm>
          <a:off x="5651500" y="2565400"/>
          <a:ext cx="13525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1" name="公式" r:id="rId7" imgW="482391" imgH="228501" progId="Equation.3">
                  <p:embed/>
                </p:oleObj>
              </mc:Choice>
              <mc:Fallback>
                <p:oleObj name="公式" r:id="rId7" imgW="482391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565400"/>
                        <a:ext cx="13525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0424" name="Rectangle 8"/>
          <p:cNvSpPr>
            <a:spLocks noChangeArrowheads="1"/>
          </p:cNvSpPr>
          <p:nvPr/>
        </p:nvSpPr>
        <p:spPr bwMode="auto">
          <a:xfrm>
            <a:off x="971550" y="549275"/>
            <a:ext cx="7056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French Script MT" pitchFamily="66" charset="0"/>
                <a:ea typeface="华文楷体" pitchFamily="2" charset="-122"/>
                <a:sym typeface="Symbol" pitchFamily="18" charset="2"/>
              </a:rPr>
              <a:t>令</a:t>
            </a:r>
            <a:r>
              <a:rPr kumimoji="0" lang="zh-CN" altLang="en-US">
                <a:latin typeface="French Script MT" pitchFamily="66" charset="0"/>
                <a:sym typeface="Symbol" pitchFamily="18" charset="2"/>
              </a:rPr>
              <a:t> </a:t>
            </a:r>
            <a:r>
              <a:rPr kumimoji="0" lang="en-US" altLang="zh-CN" sz="3600" baseline="-30000">
                <a:latin typeface="Times New Roman" pitchFamily="18" charset="0"/>
              </a:rPr>
              <a:t>3</a:t>
            </a:r>
            <a:r>
              <a:rPr kumimoji="0" lang="en-US" altLang="zh-CN" sz="360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=  </a:t>
            </a:r>
            <a:r>
              <a:rPr kumimoji="0" lang="el-GR" altLang="zh-CN" sz="360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>
                <a:latin typeface="Times New Roman" pitchFamily="18" charset="0"/>
              </a:rPr>
              <a:t>3   </a:t>
            </a:r>
            <a:r>
              <a:rPr kumimoji="0" lang="en-US" altLang="zh-CN" b="0">
                <a:sym typeface="MT Extra" pitchFamily="18" charset="2"/>
              </a:rPr>
              <a:t>–</a:t>
            </a:r>
            <a:r>
              <a:rPr kumimoji="0" lang="en-US" altLang="zh-CN" sz="360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</a:t>
            </a:r>
            <a:r>
              <a:rPr kumimoji="0" lang="el-GR" altLang="zh-CN" sz="360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kumimoji="0" lang="en-US" altLang="zh-CN" sz="3600" baseline="-3000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kumimoji="0" lang="zh-CN" altLang="en-US" sz="360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在</a:t>
            </a:r>
            <a:r>
              <a:rPr kumimoji="0" lang="en-US" altLang="zh-CN" sz="3600">
                <a:solidFill>
                  <a:srgbClr val="0000FF"/>
                </a:solidFill>
                <a:latin typeface="Times New Roman" pitchFamily="18" charset="0"/>
              </a:rPr>
              <a:t>V</a:t>
            </a:r>
            <a:r>
              <a:rPr kumimoji="0" lang="zh-CN" altLang="en-US" sz="360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上的正交投影</a:t>
            </a:r>
            <a:r>
              <a:rPr kumimoji="0" lang="zh-CN" altLang="en-US" sz="3600">
                <a:latin typeface="华文楷体" pitchFamily="2" charset="-122"/>
                <a:ea typeface="华文楷体" pitchFamily="2" charset="-122"/>
              </a:rPr>
              <a:t> </a:t>
            </a:r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4500563" y="4941888"/>
            <a:ext cx="1584325" cy="14287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9882" name="Object 10"/>
          <p:cNvGraphicFramePr>
            <a:graphicFrameLocks noChangeAspect="1"/>
          </p:cNvGraphicFramePr>
          <p:nvPr/>
        </p:nvGraphicFramePr>
        <p:xfrm>
          <a:off x="6188075" y="4724400"/>
          <a:ext cx="5016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2" name="公式" r:id="rId9" imgW="177569" imgH="215619" progId="Equation.3">
                  <p:embed/>
                </p:oleObj>
              </mc:Choice>
              <mc:Fallback>
                <p:oleObj name="公式" r:id="rId9" imgW="177569" imgH="21561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4724400"/>
                        <a:ext cx="50165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3" name="Line 11"/>
          <p:cNvSpPr>
            <a:spLocks noChangeShapeType="1"/>
          </p:cNvSpPr>
          <p:nvPr/>
        </p:nvSpPr>
        <p:spPr bwMode="auto">
          <a:xfrm flipH="1" flipV="1">
            <a:off x="4427538" y="3933825"/>
            <a:ext cx="73025" cy="11525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9884" name="Object 12"/>
          <p:cNvGraphicFramePr>
            <a:graphicFrameLocks noChangeAspect="1"/>
          </p:cNvGraphicFramePr>
          <p:nvPr/>
        </p:nvGraphicFramePr>
        <p:xfrm>
          <a:off x="3841750" y="3500438"/>
          <a:ext cx="5365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3" name="公式" r:id="rId11" imgW="190335" imgH="215713" progId="Equation.3">
                  <p:embed/>
                </p:oleObj>
              </mc:Choice>
              <mc:Fallback>
                <p:oleObj name="公式" r:id="rId11" imgW="190335" imgH="2157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3500438"/>
                        <a:ext cx="5365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0429" name="Object 13"/>
          <p:cNvGraphicFramePr>
            <a:graphicFrameLocks noChangeAspect="1"/>
          </p:cNvGraphicFramePr>
          <p:nvPr/>
        </p:nvGraphicFramePr>
        <p:xfrm>
          <a:off x="395288" y="3213100"/>
          <a:ext cx="22050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4" name="公式" r:id="rId13" imgW="850531" imgH="253890" progId="Equation.3">
                  <p:embed/>
                </p:oleObj>
              </mc:Choice>
              <mc:Fallback>
                <p:oleObj name="公式" r:id="rId13" imgW="850531" imgH="2538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213100"/>
                        <a:ext cx="2205037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0430" name="Object 14"/>
          <p:cNvGraphicFramePr>
            <a:graphicFrameLocks noChangeAspect="1"/>
          </p:cNvGraphicFramePr>
          <p:nvPr/>
        </p:nvGraphicFramePr>
        <p:xfrm>
          <a:off x="395288" y="2205038"/>
          <a:ext cx="392906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5" name="公式" r:id="rId15" imgW="1600200" imgH="254000" progId="Equation.3">
                  <p:embed/>
                </p:oleObj>
              </mc:Choice>
              <mc:Fallback>
                <p:oleObj name="公式" r:id="rId15" imgW="1600200" imgH="254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205038"/>
                        <a:ext cx="3929062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7" name="Object 15"/>
          <p:cNvGraphicFramePr>
            <a:graphicFrameLocks noChangeAspect="1"/>
          </p:cNvGraphicFramePr>
          <p:nvPr/>
        </p:nvGraphicFramePr>
        <p:xfrm>
          <a:off x="6659563" y="3789363"/>
          <a:ext cx="22748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6" name="公式" r:id="rId17" imgW="901309" imgH="215806" progId="Equation.3">
                  <p:embed/>
                </p:oleObj>
              </mc:Choice>
              <mc:Fallback>
                <p:oleObj name="公式" r:id="rId17" imgW="901309" imgH="21580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789363"/>
                        <a:ext cx="22748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4500563" y="2060575"/>
            <a:ext cx="1008062" cy="30257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10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710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00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00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00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00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00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00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10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0421" grpId="0" animBg="1"/>
      <p:bldP spid="7100422" grpId="0" animBg="1"/>
      <p:bldP spid="71004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1222375" y="2133600"/>
          <a:ext cx="5872163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7" name="公式" r:id="rId3" imgW="2286000" imgH="850900" progId="Equation.3">
                  <p:embed/>
                </p:oleObj>
              </mc:Choice>
              <mc:Fallback>
                <p:oleObj name="公式" r:id="rId3" imgW="22860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2133600"/>
                        <a:ext cx="5872163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1443" name="Object 3"/>
          <p:cNvGraphicFramePr>
            <a:graphicFrameLocks noChangeAspect="1"/>
          </p:cNvGraphicFramePr>
          <p:nvPr/>
        </p:nvGraphicFramePr>
        <p:xfrm>
          <a:off x="1763713" y="4365625"/>
          <a:ext cx="204470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8" name="公式" r:id="rId5" imgW="812447" imgH="850531" progId="Equation.3">
                  <p:embed/>
                </p:oleObj>
              </mc:Choice>
              <mc:Fallback>
                <p:oleObj name="公式" r:id="rId5" imgW="812447" imgH="85053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365625"/>
                        <a:ext cx="2044700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1444" name="Object 4"/>
          <p:cNvGraphicFramePr>
            <a:graphicFrameLocks noChangeAspect="1"/>
          </p:cNvGraphicFramePr>
          <p:nvPr/>
        </p:nvGraphicFramePr>
        <p:xfrm>
          <a:off x="4067175" y="4437063"/>
          <a:ext cx="223678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9" name="公式" r:id="rId7" imgW="888614" imgH="850531" progId="Equation.3">
                  <p:embed/>
                </p:oleObj>
              </mc:Choice>
              <mc:Fallback>
                <p:oleObj name="公式" r:id="rId7" imgW="888614" imgH="8505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437063"/>
                        <a:ext cx="2236788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1042988" y="476250"/>
          <a:ext cx="6361112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0" name="公式" r:id="rId9" imgW="2527300" imgH="520700" progId="Equation.3">
                  <p:embed/>
                </p:oleObj>
              </mc:Choice>
              <mc:Fallback>
                <p:oleObj name="公式" r:id="rId9" imgW="2527300" imgH="520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6250"/>
                        <a:ext cx="6361112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1446" name="Rectangle 6"/>
          <p:cNvSpPr>
            <a:spLocks noChangeArrowheads="1"/>
          </p:cNvSpPr>
          <p:nvPr/>
        </p:nvSpPr>
        <p:spPr bwMode="auto">
          <a:xfrm>
            <a:off x="3203575" y="2565400"/>
            <a:ext cx="576263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01447" name="Rectangle 7"/>
          <p:cNvSpPr>
            <a:spLocks noChangeArrowheads="1"/>
          </p:cNvSpPr>
          <p:nvPr/>
        </p:nvSpPr>
        <p:spPr bwMode="auto">
          <a:xfrm>
            <a:off x="3203575" y="3284538"/>
            <a:ext cx="576263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01448" name="Rectangle 8"/>
          <p:cNvSpPr>
            <a:spLocks noChangeArrowheads="1"/>
          </p:cNvSpPr>
          <p:nvPr/>
        </p:nvSpPr>
        <p:spPr bwMode="auto">
          <a:xfrm>
            <a:off x="5364163" y="2565400"/>
            <a:ext cx="576262" cy="576263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01449" name="Rectangle 9"/>
          <p:cNvSpPr>
            <a:spLocks noChangeArrowheads="1"/>
          </p:cNvSpPr>
          <p:nvPr/>
        </p:nvSpPr>
        <p:spPr bwMode="auto">
          <a:xfrm>
            <a:off x="5364163" y="3284538"/>
            <a:ext cx="576262" cy="576262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01450" name="Rectangle 10"/>
          <p:cNvSpPr>
            <a:spLocks noChangeArrowheads="1"/>
          </p:cNvSpPr>
          <p:nvPr/>
        </p:nvSpPr>
        <p:spPr bwMode="auto">
          <a:xfrm>
            <a:off x="971550" y="1844675"/>
            <a:ext cx="6696075" cy="2520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101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0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10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10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10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10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10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10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10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10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101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101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10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10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0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10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10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10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10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10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1446" grpId="0" animBg="1"/>
      <p:bldP spid="7101447" grpId="0" animBg="1"/>
      <p:bldP spid="7101448" grpId="0" animBg="1"/>
      <p:bldP spid="7101449" grpId="0" animBg="1"/>
      <p:bldP spid="710145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435975" cy="1223963"/>
          </a:xfrm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与以下向量组等价的正交向量组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1403350" y="3933825"/>
          <a:ext cx="1989138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8" name="公式" r:id="rId3" imgW="698500" imgH="711200" progId="Equation.3">
                  <p:embed/>
                </p:oleObj>
              </mc:Choice>
              <mc:Fallback>
                <p:oleObj name="公式" r:id="rId3" imgW="6985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933825"/>
                        <a:ext cx="1989138" cy="202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1476375" y="1700213"/>
          <a:ext cx="5722938" cy="194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9" name="公式" r:id="rId5" imgW="2095500" imgH="711200" progId="Equation.3">
                  <p:embed/>
                </p:oleObj>
              </mc:Choice>
              <mc:Fallback>
                <p:oleObj name="公式" r:id="rId5" imgW="2095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22938" cy="194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370" name="Object 2"/>
          <p:cNvGraphicFramePr>
            <a:graphicFrameLocks noChangeAspect="1"/>
          </p:cNvGraphicFramePr>
          <p:nvPr/>
        </p:nvGraphicFramePr>
        <p:xfrm>
          <a:off x="3419475" y="3933825"/>
          <a:ext cx="1938338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0" name="公式" r:id="rId7" imgW="672808" imgH="710891" progId="Equation.3">
                  <p:embed/>
                </p:oleObj>
              </mc:Choice>
              <mc:Fallback>
                <p:oleObj name="公式" r:id="rId7" imgW="672808" imgH="7108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933825"/>
                        <a:ext cx="1938338" cy="204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4" name="Object 6"/>
          <p:cNvGraphicFramePr>
            <a:graphicFrameLocks noChangeAspect="1"/>
          </p:cNvGraphicFramePr>
          <p:nvPr/>
        </p:nvGraphicFramePr>
        <p:xfrm>
          <a:off x="5219700" y="3933825"/>
          <a:ext cx="19812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1" name="公式" r:id="rId9" imgW="698500" imgH="711200" progId="Equation.3">
                  <p:embed/>
                </p:oleObj>
              </mc:Choice>
              <mc:Fallback>
                <p:oleObj name="公式" r:id="rId9" imgW="6985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933825"/>
                        <a:ext cx="198120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98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98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9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435975" cy="1223963"/>
          </a:xfrm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与向量组等价的单位正交向量组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7111686" name="Object 6"/>
          <p:cNvGraphicFramePr>
            <a:graphicFrameLocks noChangeAspect="1"/>
          </p:cNvGraphicFramePr>
          <p:nvPr/>
        </p:nvGraphicFramePr>
        <p:xfrm>
          <a:off x="971550" y="4005263"/>
          <a:ext cx="7380288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" name="公式" r:id="rId3" imgW="2692400" imgH="711200" progId="Equation.3">
                  <p:embed/>
                </p:oleObj>
              </mc:Choice>
              <mc:Fallback>
                <p:oleObj name="公式" r:id="rId3" imgW="26924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005263"/>
                        <a:ext cx="7380288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1476375" y="1700213"/>
          <a:ext cx="5722938" cy="194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公式" r:id="rId5" imgW="2095500" imgH="711200" progId="Equation.3">
                  <p:embed/>
                </p:oleObj>
              </mc:Choice>
              <mc:Fallback>
                <p:oleObj name="公式" r:id="rId5" imgW="2095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22938" cy="194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11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11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435975" cy="1223963"/>
          </a:xfrm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正交矩阵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7112710" name="Object 6"/>
          <p:cNvGraphicFramePr>
            <a:graphicFrameLocks noChangeAspect="1"/>
          </p:cNvGraphicFramePr>
          <p:nvPr/>
        </p:nvGraphicFramePr>
        <p:xfrm>
          <a:off x="1547813" y="3644900"/>
          <a:ext cx="5761037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4" name="公式" r:id="rId3" imgW="2095500" imgH="1219200" progId="Equation.3">
                  <p:embed/>
                </p:oleObj>
              </mc:Choice>
              <mc:Fallback>
                <p:oleObj name="公式" r:id="rId3" imgW="2095500" imgH="1219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644900"/>
                        <a:ext cx="5761037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1476375" y="1700213"/>
          <a:ext cx="5722938" cy="194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5" name="公式" r:id="rId5" imgW="2095500" imgH="711200" progId="Equation.3">
                  <p:embed/>
                </p:oleObj>
              </mc:Choice>
              <mc:Fallback>
                <p:oleObj name="公式" r:id="rId5" imgW="2095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22938" cy="194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12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12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1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3"/>
          <p:cNvGraphicFramePr>
            <a:graphicFrameLocks noChangeAspect="1"/>
          </p:cNvGraphicFramePr>
          <p:nvPr/>
        </p:nvGraphicFramePr>
        <p:xfrm>
          <a:off x="1116013" y="188913"/>
          <a:ext cx="155257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2" name="公式" r:id="rId3" imgW="507780" imgH="215806" progId="Equation.3">
                  <p:embed/>
                </p:oleObj>
              </mc:Choice>
              <mc:Fallback>
                <p:oleObj name="公式" r:id="rId3" imgW="507780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8913"/>
                        <a:ext cx="155257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5541" name="AutoShape 5"/>
          <p:cNvSpPr>
            <a:spLocks noChangeArrowheads="1"/>
          </p:cNvSpPr>
          <p:nvPr/>
        </p:nvSpPr>
        <p:spPr bwMode="auto">
          <a:xfrm>
            <a:off x="2484438" y="188913"/>
            <a:ext cx="4967287" cy="2951162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105542" name="Freeform 6"/>
          <p:cNvSpPr>
            <a:spLocks/>
          </p:cNvSpPr>
          <p:nvPr/>
        </p:nvSpPr>
        <p:spPr bwMode="auto">
          <a:xfrm flipV="1">
            <a:off x="179388" y="188913"/>
            <a:ext cx="3671887" cy="587375"/>
          </a:xfrm>
          <a:custGeom>
            <a:avLst/>
            <a:gdLst>
              <a:gd name="T0" fmla="*/ 2147483647 w 2676"/>
              <a:gd name="T1" fmla="*/ 2147483647 h 1006"/>
              <a:gd name="T2" fmla="*/ 2147483647 w 2676"/>
              <a:gd name="T3" fmla="*/ 2147483647 h 1006"/>
              <a:gd name="T4" fmla="*/ 2147483647 w 2676"/>
              <a:gd name="T5" fmla="*/ 2147483647 h 1006"/>
              <a:gd name="T6" fmla="*/ 2147483647 w 2676"/>
              <a:gd name="T7" fmla="*/ 2147483647 h 1006"/>
              <a:gd name="T8" fmla="*/ 2147483647 w 2676"/>
              <a:gd name="T9" fmla="*/ 2147483647 h 1006"/>
              <a:gd name="T10" fmla="*/ 2147483647 w 2676"/>
              <a:gd name="T11" fmla="*/ 2147483647 h 1006"/>
              <a:gd name="T12" fmla="*/ 0 w 2676"/>
              <a:gd name="T13" fmla="*/ 0 h 10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76"/>
              <a:gd name="T22" fmla="*/ 0 h 1006"/>
              <a:gd name="T23" fmla="*/ 2676 w 2676"/>
              <a:gd name="T24" fmla="*/ 1006 h 10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76" h="1006">
                <a:moveTo>
                  <a:pt x="2676" y="226"/>
                </a:moveTo>
                <a:cubicBezTo>
                  <a:pt x="2631" y="336"/>
                  <a:pt x="2586" y="446"/>
                  <a:pt x="2495" y="544"/>
                </a:cubicBezTo>
                <a:cubicBezTo>
                  <a:pt x="2404" y="642"/>
                  <a:pt x="2298" y="740"/>
                  <a:pt x="2132" y="816"/>
                </a:cubicBezTo>
                <a:cubicBezTo>
                  <a:pt x="1966" y="892"/>
                  <a:pt x="1731" y="990"/>
                  <a:pt x="1497" y="998"/>
                </a:cubicBezTo>
                <a:cubicBezTo>
                  <a:pt x="1263" y="1006"/>
                  <a:pt x="930" y="937"/>
                  <a:pt x="726" y="861"/>
                </a:cubicBezTo>
                <a:cubicBezTo>
                  <a:pt x="522" y="785"/>
                  <a:pt x="393" y="688"/>
                  <a:pt x="272" y="544"/>
                </a:cubicBezTo>
                <a:cubicBezTo>
                  <a:pt x="151" y="400"/>
                  <a:pt x="75" y="200"/>
                  <a:pt x="0" y="0"/>
                </a:cubicBezTo>
              </a:path>
            </a:pathLst>
          </a:custGeom>
          <a:noFill/>
          <a:ln w="1270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0179" name="Object 7"/>
          <p:cNvGraphicFramePr>
            <a:graphicFrameLocks noChangeAspect="1"/>
          </p:cNvGraphicFramePr>
          <p:nvPr/>
        </p:nvGraphicFramePr>
        <p:xfrm>
          <a:off x="1116013" y="765175"/>
          <a:ext cx="3692525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3" name="公式" r:id="rId5" imgW="1548728" imgH="520474" progId="Equation.3">
                  <p:embed/>
                </p:oleObj>
              </mc:Choice>
              <mc:Fallback>
                <p:oleObj name="公式" r:id="rId5" imgW="1548728" imgH="5204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765175"/>
                        <a:ext cx="3692525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8"/>
          <p:cNvGraphicFramePr>
            <a:graphicFrameLocks noChangeAspect="1"/>
          </p:cNvGraphicFramePr>
          <p:nvPr/>
        </p:nvGraphicFramePr>
        <p:xfrm>
          <a:off x="1116013" y="1916113"/>
          <a:ext cx="6048375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4" name="公式" r:id="rId7" imgW="2527300" imgH="520700" progId="Equation.3">
                  <p:embed/>
                </p:oleObj>
              </mc:Choice>
              <mc:Fallback>
                <p:oleObj name="公式" r:id="rId7" imgW="2527300" imgH="520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6048375" cy="124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/>
          <p:cNvGraphicFramePr>
            <a:graphicFrameLocks noChangeAspect="1"/>
          </p:cNvGraphicFramePr>
          <p:nvPr/>
        </p:nvGraphicFramePr>
        <p:xfrm>
          <a:off x="1201738" y="3357563"/>
          <a:ext cx="16287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5" name="公式" r:id="rId9" imgW="532937" imgH="215713" progId="Equation.3">
                  <p:embed/>
                </p:oleObj>
              </mc:Choice>
              <mc:Fallback>
                <p:oleObj name="公式" r:id="rId9" imgW="532937" imgH="2157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357563"/>
                        <a:ext cx="16287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564" name="Object 4"/>
          <p:cNvGraphicFramePr>
            <a:graphicFrameLocks noChangeAspect="1"/>
          </p:cNvGraphicFramePr>
          <p:nvPr/>
        </p:nvGraphicFramePr>
        <p:xfrm>
          <a:off x="1331913" y="4076700"/>
          <a:ext cx="3551237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6" name="公式" r:id="rId11" imgW="1219200" imgH="469900" progId="Equation.3">
                  <p:embed/>
                </p:oleObj>
              </mc:Choice>
              <mc:Fallback>
                <p:oleObj name="公式" r:id="rId11" imgW="12192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76700"/>
                        <a:ext cx="3551237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562" name="Object 2"/>
          <p:cNvGraphicFramePr>
            <a:graphicFrameLocks noChangeAspect="1"/>
          </p:cNvGraphicFramePr>
          <p:nvPr/>
        </p:nvGraphicFramePr>
        <p:xfrm>
          <a:off x="1331913" y="5300663"/>
          <a:ext cx="5905500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7" name="公式" r:id="rId13" imgW="1993900" imgH="469900" progId="Equation.3">
                  <p:embed/>
                </p:oleObj>
              </mc:Choice>
              <mc:Fallback>
                <p:oleObj name="公式" r:id="rId13" imgW="19939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300663"/>
                        <a:ext cx="5905500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05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05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710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106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0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0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106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0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0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5541" grpId="0" animBg="1"/>
      <p:bldP spid="71055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8" name="Object 5"/>
          <p:cNvGraphicFramePr>
            <a:graphicFrameLocks noChangeAspect="1"/>
          </p:cNvGraphicFramePr>
          <p:nvPr/>
        </p:nvGraphicFramePr>
        <p:xfrm>
          <a:off x="685800" y="549275"/>
          <a:ext cx="84582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77" name="公式" r:id="rId3" imgW="3289300" imgH="1219200" progId="Equation.3">
                  <p:embed/>
                </p:oleObj>
              </mc:Choice>
              <mc:Fallback>
                <p:oleObj name="公式" r:id="rId3" imgW="3289300" imgH="1219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9275"/>
                        <a:ext cx="845820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6"/>
          <p:cNvGraphicFramePr>
            <a:graphicFrameLocks noChangeAspect="1"/>
          </p:cNvGraphicFramePr>
          <p:nvPr/>
        </p:nvGraphicFramePr>
        <p:xfrm>
          <a:off x="179388" y="404813"/>
          <a:ext cx="337026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78" name="公式" r:id="rId5" imgW="1054100" imgH="228600" progId="Equation.3">
                  <p:embed/>
                </p:oleObj>
              </mc:Choice>
              <mc:Fallback>
                <p:oleObj name="公式" r:id="rId5" imgW="1054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3370262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787900" y="476250"/>
            <a:ext cx="863600" cy="30607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011863" y="476250"/>
            <a:ext cx="1223962" cy="30972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667625" y="476250"/>
            <a:ext cx="1225550" cy="30972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6023" name="Object 10"/>
          <p:cNvGraphicFramePr>
            <a:graphicFrameLocks noChangeAspect="1"/>
          </p:cNvGraphicFramePr>
          <p:nvPr/>
        </p:nvGraphicFramePr>
        <p:xfrm>
          <a:off x="1201738" y="3357563"/>
          <a:ext cx="16287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79" name="公式" r:id="rId7" imgW="532937" imgH="215713" progId="Equation.3">
                  <p:embed/>
                </p:oleObj>
              </mc:Choice>
              <mc:Fallback>
                <p:oleObj name="公式" r:id="rId7" imgW="532937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357563"/>
                        <a:ext cx="16287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4"/>
          <p:cNvGraphicFramePr>
            <a:graphicFrameLocks noChangeAspect="1"/>
          </p:cNvGraphicFramePr>
          <p:nvPr/>
        </p:nvGraphicFramePr>
        <p:xfrm>
          <a:off x="1331913" y="4076700"/>
          <a:ext cx="3551237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0" name="公式" r:id="rId9" imgW="1219200" imgH="469900" progId="Equation.3">
                  <p:embed/>
                </p:oleObj>
              </mc:Choice>
              <mc:Fallback>
                <p:oleObj name="公式" r:id="rId9" imgW="12192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76700"/>
                        <a:ext cx="3551237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5" name="Object 2"/>
          <p:cNvGraphicFramePr>
            <a:graphicFrameLocks noChangeAspect="1"/>
          </p:cNvGraphicFramePr>
          <p:nvPr/>
        </p:nvGraphicFramePr>
        <p:xfrm>
          <a:off x="1331913" y="5300663"/>
          <a:ext cx="5905500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1" name="公式" r:id="rId11" imgW="1993900" imgH="469900" progId="Equation.3">
                  <p:embed/>
                </p:oleObj>
              </mc:Choice>
              <mc:Fallback>
                <p:oleObj name="公式" r:id="rId11" imgW="19939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300663"/>
                        <a:ext cx="5905500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219700" y="3860800"/>
            <a:ext cx="3348038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O( n</a:t>
            </a:r>
            <a:r>
              <a:rPr lang="en-US" altLang="zh-CN" sz="40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) </a:t>
            </a: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次乘法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641475"/>
          </a:xfrm>
          <a:solidFill>
            <a:srgbClr val="00FF00"/>
          </a:solidFill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4000" b="1" smtClean="0">
                <a:latin typeface="Times New Roman" pitchFamily="18" charset="0"/>
              </a:rPr>
              <a:t>在向量空间 </a:t>
            </a:r>
            <a:r>
              <a:rPr lang="en-US" altLang="zh-CN" sz="4000" b="1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中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以下</a:t>
            </a:r>
            <a:br>
              <a:rPr lang="zh-CN" altLang="en-US" sz="4000" b="1" smtClean="0">
                <a:latin typeface="Times New Roman" pitchFamily="18" charset="0"/>
              </a:rPr>
            </a:br>
            <a:r>
              <a:rPr lang="zh-CN" altLang="en-US" sz="4000" b="1" smtClean="0">
                <a:latin typeface="Times New Roman" pitchFamily="18" charset="0"/>
              </a:rPr>
              <a:t>那组基底更好一些 </a:t>
            </a:r>
            <a:r>
              <a:rPr lang="en-US" altLang="zh-CN" sz="4000" b="1" smtClean="0">
                <a:latin typeface="Times New Roman" pitchFamily="18" charset="0"/>
              </a:rPr>
              <a:t>?</a:t>
            </a:r>
          </a:p>
        </p:txBody>
      </p:sp>
      <p:sp>
        <p:nvSpPr>
          <p:cNvPr id="4243459" name="Line 3"/>
          <p:cNvSpPr>
            <a:spLocks noChangeShapeType="1"/>
          </p:cNvSpPr>
          <p:nvPr/>
        </p:nvSpPr>
        <p:spPr bwMode="auto">
          <a:xfrm flipV="1">
            <a:off x="1258888" y="2205038"/>
            <a:ext cx="4968875" cy="2879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243460" name="Object 4"/>
          <p:cNvGraphicFramePr>
            <a:graphicFrameLocks noChangeAspect="1"/>
          </p:cNvGraphicFramePr>
          <p:nvPr/>
        </p:nvGraphicFramePr>
        <p:xfrm>
          <a:off x="827088" y="50847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847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3461" name="Object 5"/>
          <p:cNvGraphicFramePr>
            <a:graphicFrameLocks noChangeAspect="1"/>
          </p:cNvGraphicFramePr>
          <p:nvPr/>
        </p:nvGraphicFramePr>
        <p:xfrm>
          <a:off x="5867400" y="50847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0847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3462" name="Line 6"/>
          <p:cNvSpPr>
            <a:spLocks noChangeShapeType="1"/>
          </p:cNvSpPr>
          <p:nvPr/>
        </p:nvSpPr>
        <p:spPr bwMode="auto">
          <a:xfrm flipV="1">
            <a:off x="1258888" y="4581525"/>
            <a:ext cx="433387" cy="5032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3463" name="Line 7"/>
          <p:cNvSpPr>
            <a:spLocks noChangeShapeType="1"/>
          </p:cNvSpPr>
          <p:nvPr/>
        </p:nvSpPr>
        <p:spPr bwMode="auto">
          <a:xfrm>
            <a:off x="6372225" y="5084763"/>
            <a:ext cx="1368425" cy="57626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3464" name="Line 8"/>
          <p:cNvSpPr>
            <a:spLocks noChangeShapeType="1"/>
          </p:cNvSpPr>
          <p:nvPr/>
        </p:nvSpPr>
        <p:spPr bwMode="auto">
          <a:xfrm flipV="1">
            <a:off x="6372225" y="3789363"/>
            <a:ext cx="647700" cy="12954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3465" name="Rectangle 9"/>
          <p:cNvSpPr>
            <a:spLocks noChangeArrowheads="1"/>
          </p:cNvSpPr>
          <p:nvPr/>
        </p:nvSpPr>
        <p:spPr bwMode="auto">
          <a:xfrm>
            <a:off x="1712615" y="5084763"/>
            <a:ext cx="4189660" cy="16333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chemeClr val="tx2"/>
                </a:solidFill>
                <a:latin typeface="French Script MT" pitchFamily="66" charset="0"/>
              </a:rPr>
              <a:t>在线性空间</a:t>
            </a:r>
            <a:r>
              <a:rPr kumimoji="0" lang="zh-CN" altLang="en-US" sz="4000" dirty="0" smtClean="0">
                <a:solidFill>
                  <a:schemeClr val="tx2"/>
                </a:solidFill>
                <a:latin typeface="French Script MT" pitchFamily="66" charset="0"/>
              </a:rPr>
              <a:t>里</a:t>
            </a:r>
            <a:endParaRPr kumimoji="0" lang="en-US" altLang="zh-CN" sz="4000" dirty="0" smtClean="0">
              <a:solidFill>
                <a:schemeClr val="tx2"/>
              </a:solidFill>
              <a:latin typeface="French Script MT" pitchFamily="66" charset="0"/>
            </a:endParaRPr>
          </a:p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 smtClean="0">
                <a:solidFill>
                  <a:schemeClr val="tx2"/>
                </a:solidFill>
                <a:latin typeface="French Script MT" pitchFamily="66" charset="0"/>
              </a:rPr>
              <a:t>无法区分好</a:t>
            </a:r>
            <a:r>
              <a:rPr kumimoji="0" lang="zh-CN" altLang="en-US" sz="4000" dirty="0">
                <a:solidFill>
                  <a:schemeClr val="tx2"/>
                </a:solidFill>
                <a:latin typeface="French Script MT" pitchFamily="66" charset="0"/>
              </a:rPr>
              <a:t>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43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43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24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24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43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43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24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424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43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43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4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3459" grpId="0" animBg="1"/>
      <p:bldP spid="4243462" grpId="0" animBg="1"/>
      <p:bldP spid="4243463" grpId="0" animBg="1"/>
      <p:bldP spid="4243464" grpId="0" animBg="1"/>
      <p:bldP spid="424346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/>
          <p:cNvSpPr>
            <a:spLocks/>
          </p:cNvSpPr>
          <p:nvPr/>
        </p:nvSpPr>
        <p:spPr bwMode="auto">
          <a:xfrm rot="5400000" flipV="1">
            <a:off x="2555875" y="2060576"/>
            <a:ext cx="358775" cy="3384550"/>
          </a:xfrm>
          <a:prstGeom prst="rightBrace">
            <a:avLst>
              <a:gd name="adj1" fmla="val 116042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547813" y="4005263"/>
            <a:ext cx="24495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正交矩阵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435600" y="4005263"/>
            <a:ext cx="2952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上三角矩阵</a:t>
            </a:r>
          </a:p>
        </p:txBody>
      </p:sp>
      <p:sp>
        <p:nvSpPr>
          <p:cNvPr id="13" name="矩形 12"/>
          <p:cNvSpPr/>
          <p:nvPr/>
        </p:nvSpPr>
        <p:spPr>
          <a:xfrm>
            <a:off x="2916238" y="5876925"/>
            <a:ext cx="3776662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4000" kern="0" dirty="0">
                <a:latin typeface="华文楷体" pitchFamily="2" charset="-122"/>
                <a:ea typeface="华文楷体" pitchFamily="2" charset="-122"/>
                <a:cs typeface="+mj-cs"/>
              </a:rPr>
              <a:t>矩阵的</a:t>
            </a:r>
            <a:r>
              <a:rPr kumimoji="0" lang="zh-CN" altLang="en-US" sz="4000" kern="0" dirty="0">
                <a:latin typeface="Times New Roman" pitchFamily="18" charset="0"/>
                <a:ea typeface="华文楷体" pitchFamily="2" charset="-122"/>
                <a:cs typeface="+mj-cs"/>
              </a:rPr>
              <a:t> </a:t>
            </a:r>
            <a:r>
              <a:rPr kumimoji="0" lang="en-US" altLang="zh-CN" sz="4000" kern="0" dirty="0">
                <a:latin typeface="Arial"/>
                <a:ea typeface="华文楷体" pitchFamily="2" charset="-122"/>
                <a:cs typeface="+mj-cs"/>
              </a:rPr>
              <a:t>QR</a:t>
            </a:r>
            <a:r>
              <a:rPr kumimoji="0" lang="en-US" altLang="zh-CN" sz="4000" kern="0" dirty="0">
                <a:latin typeface="Times New Roman" pitchFamily="18" charset="0"/>
                <a:ea typeface="华文楷体" pitchFamily="2" charset="-122"/>
                <a:cs typeface="+mj-cs"/>
              </a:rPr>
              <a:t> </a:t>
            </a:r>
            <a:r>
              <a:rPr kumimoji="0" lang="zh-CN" altLang="en-US" sz="4000" kern="0" dirty="0">
                <a:latin typeface="华文楷体" pitchFamily="2" charset="-122"/>
                <a:ea typeface="华文楷体" pitchFamily="2" charset="-122"/>
                <a:cs typeface="+mj-cs"/>
              </a:rPr>
              <a:t>分解</a:t>
            </a:r>
            <a:endParaRPr lang="zh-CN" altLang="en-US" dirty="0"/>
          </a:p>
        </p:txBody>
      </p:sp>
      <p:graphicFrame>
        <p:nvGraphicFramePr>
          <p:cNvPr id="87046" name="Object 5"/>
          <p:cNvGraphicFramePr>
            <a:graphicFrameLocks noChangeAspect="1"/>
          </p:cNvGraphicFramePr>
          <p:nvPr/>
        </p:nvGraphicFramePr>
        <p:xfrm>
          <a:off x="179388" y="404813"/>
          <a:ext cx="337026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3" name="公式" r:id="rId3" imgW="1054100" imgH="228600" progId="Equation.3">
                  <p:embed/>
                </p:oleObj>
              </mc:Choice>
              <mc:Fallback>
                <p:oleObj name="公式" r:id="rId3" imgW="10541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3370262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7" name="Object 9"/>
          <p:cNvGraphicFramePr>
            <a:graphicFrameLocks noChangeAspect="1"/>
          </p:cNvGraphicFramePr>
          <p:nvPr/>
        </p:nvGraphicFramePr>
        <p:xfrm>
          <a:off x="685800" y="549275"/>
          <a:ext cx="84582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4" name="公式" r:id="rId5" imgW="3289300" imgH="1219200" progId="Equation.3">
                  <p:embed/>
                </p:oleObj>
              </mc:Choice>
              <mc:Fallback>
                <p:oleObj name="公式" r:id="rId5" imgW="3289300" imgH="1219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9275"/>
                        <a:ext cx="845820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4"/>
          <p:cNvSpPr>
            <a:spLocks/>
          </p:cNvSpPr>
          <p:nvPr/>
        </p:nvSpPr>
        <p:spPr bwMode="auto">
          <a:xfrm rot="5400000" flipV="1">
            <a:off x="6661150" y="2060576"/>
            <a:ext cx="358775" cy="3384550"/>
          </a:xfrm>
          <a:prstGeom prst="rightBrace">
            <a:avLst>
              <a:gd name="adj1" fmla="val 116042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0213" y="5013325"/>
            <a:ext cx="6518275" cy="708025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CN" sz="360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3600" baseline="-30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sz="4000" kern="0" dirty="0">
                <a:latin typeface="华文楷体" pitchFamily="2" charset="-122"/>
                <a:ea typeface="华文楷体" pitchFamily="2" charset="-122"/>
                <a:cs typeface="+mj-cs"/>
              </a:rPr>
              <a:t>到 </a:t>
            </a:r>
            <a:r>
              <a:rPr kumimoji="0" lang="en-US" altLang="zh-CN" sz="4000" kern="0" dirty="0">
                <a:latin typeface="华文楷体" pitchFamily="2" charset="-122"/>
                <a:ea typeface="华文楷体" pitchFamily="2" charset="-122"/>
                <a:cs typeface="+mj-cs"/>
              </a:rPr>
              <a:t>&lt;</a:t>
            </a:r>
            <a:r>
              <a:rPr lang="el-GR" altLang="zh-CN" sz="400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</a:t>
            </a:r>
            <a:r>
              <a:rPr lang="en-US" altLang="zh-CN" sz="4000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400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…, </a:t>
            </a:r>
            <a:r>
              <a:rPr lang="el-GR" altLang="zh-CN" sz="400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sz="4000" baseline="-30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4000" baseline="-30000" dirty="0">
                <a:solidFill>
                  <a:srgbClr val="000000"/>
                </a:solidFill>
                <a:latin typeface="Times New Roman" pitchFamily="18" charset="0"/>
              </a:rPr>
              <a:t> -1 </a:t>
            </a:r>
            <a:r>
              <a:rPr kumimoji="0" lang="en-US" altLang="zh-CN" sz="4000" kern="0" dirty="0">
                <a:latin typeface="华文楷体" pitchFamily="2" charset="-122"/>
                <a:ea typeface="华文楷体" pitchFamily="2" charset="-122"/>
                <a:cs typeface="+mj-cs"/>
              </a:rPr>
              <a:t>&gt; </a:t>
            </a:r>
            <a:r>
              <a:rPr kumimoji="0" lang="zh-CN" altLang="en-US" sz="4000" kern="0" dirty="0">
                <a:latin typeface="华文楷体" pitchFamily="2" charset="-122"/>
                <a:ea typeface="华文楷体" pitchFamily="2" charset="-122"/>
              </a:rPr>
              <a:t>的</a:t>
            </a:r>
            <a:r>
              <a:rPr kumimoji="0" lang="zh-CN" altLang="en-US" sz="4000" kern="0" dirty="0">
                <a:latin typeface="华文楷体" pitchFamily="2" charset="-122"/>
                <a:ea typeface="华文楷体" pitchFamily="2" charset="-122"/>
                <a:cs typeface="+mj-cs"/>
              </a:rPr>
              <a:t>距离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cxnSpLocks noChangeShapeType="1"/>
            <a:stCxn id="15" idx="0"/>
          </p:cNvCxnSpPr>
          <p:nvPr/>
        </p:nvCxnSpPr>
        <p:spPr bwMode="auto">
          <a:xfrm flipV="1">
            <a:off x="3689350" y="2852738"/>
            <a:ext cx="4051300" cy="21605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19"/>
          <p:cNvCxnSpPr>
            <a:cxnSpLocks noChangeShapeType="1"/>
            <a:stCxn id="15" idx="0"/>
          </p:cNvCxnSpPr>
          <p:nvPr/>
        </p:nvCxnSpPr>
        <p:spPr bwMode="auto">
          <a:xfrm flipV="1">
            <a:off x="3689350" y="2420938"/>
            <a:ext cx="2682875" cy="25923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15"/>
          <p:cNvCxnSpPr>
            <a:cxnSpLocks noChangeShapeType="1"/>
            <a:stCxn id="15" idx="0"/>
          </p:cNvCxnSpPr>
          <p:nvPr/>
        </p:nvCxnSpPr>
        <p:spPr bwMode="auto">
          <a:xfrm flipV="1">
            <a:off x="3689350" y="1412875"/>
            <a:ext cx="1458913" cy="3600450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定理：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  实满秩矩阵都能唯一地写成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Q R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  形式 </a:t>
            </a:r>
            <a:r>
              <a:rPr lang="en-US" altLang="zh-CN" sz="3600" b="1" smtClean="0">
                <a:latin typeface="Times New Roman" pitchFamily="18" charset="0"/>
              </a:rPr>
              <a:t>,   Q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是正交矩阵</a:t>
            </a:r>
            <a:r>
              <a:rPr lang="en-US" altLang="zh-CN" sz="3600" b="1" smtClean="0">
                <a:latin typeface="Times New Roman" pitchFamily="18" charset="0"/>
              </a:rPr>
              <a:t>,   R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是对角元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  都是正数的上三角矩阵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8806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矩阵的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4000" b="1" smtClean="0">
                <a:solidFill>
                  <a:schemeClr val="bg1"/>
                </a:solidFill>
                <a:ea typeface="华文楷体" pitchFamily="2" charset="-122"/>
              </a:rPr>
              <a:t>QR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12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12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7529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</a:rPr>
              <a:t>§8.2     5,    6,    16,    23</a:t>
            </a:r>
          </a:p>
          <a:p>
            <a:pPr eaLnBrk="1" hangingPunct="1">
              <a:lnSpc>
                <a:spcPct val="120000"/>
              </a:lnSpc>
              <a:buNone/>
              <a:defRPr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§6.1      3,   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7,    8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补充题</a:t>
            </a:r>
            <a:r>
              <a:rPr lang="en-US" altLang="zh-CN" sz="3600" b="1" dirty="0" smtClean="0">
                <a:latin typeface="Times New Roman" pitchFamily="18" charset="0"/>
              </a:rPr>
              <a:t>:  1,  2,  3</a:t>
            </a:r>
          </a:p>
          <a:p>
            <a:pPr marL="742950" indent="-742950" eaLnBrk="1" hangingPunct="1">
              <a:lnSpc>
                <a:spcPct val="130000"/>
              </a:lnSpc>
              <a:buFontTx/>
              <a:buAutoNum type="arabicPeriod"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证明</a:t>
            </a:r>
            <a:r>
              <a:rPr lang="en-US" altLang="zh-CN" sz="3600" b="1" dirty="0" smtClean="0">
                <a:latin typeface="Times New Roman" pitchFamily="18" charset="0"/>
              </a:rPr>
              <a:t>: </a:t>
            </a:r>
            <a:r>
              <a:rPr lang="zh-CN" altLang="en-US" sz="3600" b="1" dirty="0" smtClean="0">
                <a:latin typeface="Times New Roman" pitchFamily="18" charset="0"/>
              </a:rPr>
              <a:t>正交矩阵任意 </a:t>
            </a:r>
            <a:r>
              <a:rPr lang="en-US" altLang="zh-CN" sz="3600" b="1" i="1" dirty="0" smtClean="0">
                <a:latin typeface="Times New Roman" pitchFamily="18" charset="0"/>
              </a:rPr>
              <a:t>k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行中的全体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742950" indent="-742950"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          </a:t>
            </a:r>
            <a:r>
              <a:rPr lang="en-US" altLang="zh-CN" sz="3600" b="1" i="1" dirty="0" smtClean="0">
                <a:latin typeface="Times New Roman" pitchFamily="18" charset="0"/>
              </a:rPr>
              <a:t>k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阶子式平方和等于 </a:t>
            </a:r>
            <a:r>
              <a:rPr lang="en-US" altLang="zh-CN" sz="3600" b="1" dirty="0" smtClean="0">
                <a:latin typeface="Times New Roman" pitchFamily="18" charset="0"/>
              </a:rPr>
              <a:t>1 .</a:t>
            </a:r>
          </a:p>
        </p:txBody>
      </p:sp>
    </p:spTree>
    <p:extLst>
      <p:ext uri="{BB962C8B-B14F-4D97-AF65-F5344CB8AC3E}">
        <p14:creationId xmlns:p14="http://schemas.microsoft.com/office/powerpoint/2010/main" val="38911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476250"/>
                <a:ext cx="8229600" cy="6048375"/>
              </a:xfrm>
              <a:solidFill>
                <a:srgbClr val="00FF00">
                  <a:alpha val="70195"/>
                </a:srgbClr>
              </a:solidFill>
            </p:spPr>
            <p:txBody>
              <a:bodyPr/>
              <a:lstStyle/>
              <a:p>
                <a:pPr marL="609600" indent="-609600"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补充题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AutoNum type="arabicPeriod" startAt="2"/>
                </a:pP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 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</a:t>
                </a:r>
                <a:r>
                  <a:rPr lang="en-US" altLang="zh-CN" b="1" dirty="0" smtClean="0">
                    <a:latin typeface="Times New Roman" pitchFamily="18" charset="0"/>
                  </a:rPr>
                  <a:t>1) </a:t>
                </a:r>
                <a:r>
                  <a:rPr lang="zh-CN" altLang="en-US" b="1" dirty="0" smtClean="0">
                    <a:latin typeface="Times New Roman" pitchFamily="18" charset="0"/>
                  </a:rPr>
                  <a:t>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Schmidt </a:t>
                </a:r>
                <a:r>
                  <a:rPr lang="zh-CN" altLang="en-US" b="1" dirty="0" smtClean="0">
                    <a:latin typeface="Times New Roman" pitchFamily="18" charset="0"/>
                  </a:rPr>
                  <a:t>正交化 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</m:oMath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写成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𝐀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lang="en-US" altLang="zh-CN" b="1" i="0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𝐐</m:t>
                    </m:r>
                    <m:r>
                      <a:rPr lang="en-US" altLang="zh-CN" b="1" i="0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b="1" i="0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𝐑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,  </a:t>
                </a:r>
                <a:r>
                  <a:rPr lang="zh-CN" altLang="en-US" b="1" dirty="0" smtClean="0">
                    <a:latin typeface="Times New Roman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𝐐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是列向量组为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单位正交向量组的 </a:t>
                </a:r>
                <a:r>
                  <a:rPr lang="en-US" altLang="zh-CN" b="1" dirty="0" smtClean="0">
                    <a:latin typeface="Times New Roman" pitchFamily="18" charset="0"/>
                  </a:rPr>
                  <a:t>4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</a:t>
                </a:r>
                <a:r>
                  <a:rPr lang="en-US" altLang="zh-CN" b="1" dirty="0" smtClean="0">
                    <a:latin typeface="Times New Roman" pitchFamily="18" charset="0"/>
                  </a:rPr>
                  <a:t> 3 </a:t>
                </a:r>
                <a:r>
                  <a:rPr lang="zh-CN" altLang="en-US" b="1" dirty="0" smtClean="0">
                    <a:latin typeface="Times New Roman" pitchFamily="18" charset="0"/>
                  </a:rPr>
                  <a:t>矩阵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𝐑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对角元都为正数的上三角矩阵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476250"/>
                <a:ext cx="8229600" cy="6048375"/>
              </a:xfrm>
              <a:blipFill rotWithShape="1">
                <a:blip r:embed="rId2"/>
                <a:stretch>
                  <a:fillRect l="-1926" t="-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43591" y="692696"/>
                <a:ext cx="6174190" cy="1918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91" y="692696"/>
                <a:ext cx="6174190" cy="19181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6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476250"/>
                <a:ext cx="8229600" cy="6048375"/>
              </a:xfrm>
              <a:solidFill>
                <a:srgbClr val="00FF00">
                  <a:alpha val="70195"/>
                </a:srgbClr>
              </a:solidFill>
            </p:spPr>
            <p:txBody>
              <a:bodyPr/>
              <a:lstStyle/>
              <a:p>
                <a:pPr marL="609600" indent="-609600"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补充题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AutoNum type="arabicPeriod" startAt="2"/>
                </a:pP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 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 smtClean="0">
                    <a:latin typeface="Times New Roman" pitchFamily="18" charset="0"/>
                  </a:rPr>
                  <a:t>     </a:t>
                </a:r>
                <a:r>
                  <a:rPr lang="en-US" altLang="zh-CN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2)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到子空间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tx2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𝐖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  <a:cs typeface="Times New Roman" panose="020206030504050203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 i="0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b="1" i="0" smtClean="0">
                        <a:solidFill>
                          <a:schemeClr val="tx2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zh-CN" altLang="en-US" b="1" i="0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𝛂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chemeClr val="tx2"/>
                            </a:solidFill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  <a:cs typeface="Times New Roman" panose="02020603050405020304" pitchFamily="18" charset="0"/>
                      </a:rPr>
                      <m:t>&gt; </m:t>
                    </m:r>
                  </m:oMath>
                </a14:m>
                <a:r>
                  <a:rPr lang="en-US" altLang="zh-CN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距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离及正交投影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用最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小二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乘解的方法求  </a:t>
                </a:r>
                <a:r>
                  <a:rPr lang="en-US" altLang="zh-CN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中的距离</a:t>
                </a:r>
                <a:endParaRPr lang="en-US" altLang="zh-CN" b="1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  <a:defRPr/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及正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交投影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476250"/>
                <a:ext cx="8229600" cy="6048375"/>
              </a:xfrm>
              <a:blipFill rotWithShape="1">
                <a:blip r:embed="rId2"/>
                <a:stretch>
                  <a:fillRect l="-1926" t="-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43591" y="692696"/>
                <a:ext cx="6174190" cy="1918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𝐀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  <a:ea typeface="华文楷体" pitchFamily="2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91" y="692696"/>
                <a:ext cx="6174190" cy="19181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362950" cy="5289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3.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5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是矩阵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 的列向量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x y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平面上求一个圆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最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‘贴近’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,…,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5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顶点的分布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.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写出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圆心和半径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你是对哪个量最小化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</a:t>
            </a:r>
            <a:endParaRPr lang="el-GR" altLang="zh-CN" b="1" dirty="0" smtClean="0"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2051050" y="1773238"/>
          <a:ext cx="4294188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6" name="公式" r:id="rId3" imgW="1828800" imgH="457200" progId="Equation.3">
                  <p:embed/>
                </p:oleObj>
              </mc:Choice>
              <mc:Fallback>
                <p:oleObj name="公式" r:id="rId3" imgW="1828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73238"/>
                        <a:ext cx="4294188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4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</a:t>
            </a:r>
          </a:p>
          <a:p>
            <a:pPr eaLnBrk="1" hangingPunct="1"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  <a:ea typeface="华文楷体" pitchFamily="2" charset="-122"/>
              </a:rPr>
              <a:t>        </a:t>
            </a:r>
            <a:r>
              <a:rPr lang="zh-CN" altLang="en-US" sz="4400" b="1" dirty="0" smtClean="0">
                <a:latin typeface="Times New Roman" pitchFamily="18" charset="0"/>
                <a:ea typeface="华文楷体" pitchFamily="2" charset="-122"/>
              </a:rPr>
              <a:t>线</a:t>
            </a:r>
            <a:r>
              <a:rPr lang="zh-CN" altLang="en-US" sz="4400" b="1" dirty="0">
                <a:latin typeface="Times New Roman" pitchFamily="18" charset="0"/>
                <a:ea typeface="华文楷体" pitchFamily="2" charset="-122"/>
              </a:rPr>
              <a:t>性方程组的</a:t>
            </a:r>
            <a:r>
              <a:rPr lang="zh-CN" altLang="en-US" sz="4400" b="1" dirty="0" smtClean="0">
                <a:latin typeface="Times New Roman" pitchFamily="18" charset="0"/>
                <a:ea typeface="华文楷体" pitchFamily="2" charset="-122"/>
              </a:rPr>
              <a:t>最小二乘解</a:t>
            </a:r>
          </a:p>
        </p:txBody>
      </p:sp>
      <p:pic>
        <p:nvPicPr>
          <p:cNvPr id="931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正交投影的应用</a:t>
            </a:r>
          </a:p>
        </p:txBody>
      </p:sp>
    </p:spTree>
    <p:extLst>
      <p:ext uri="{BB962C8B-B14F-4D97-AF65-F5344CB8AC3E}">
        <p14:creationId xmlns:p14="http://schemas.microsoft.com/office/powerpoint/2010/main" val="6042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在实际问题里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由于测量</a:t>
            </a:r>
            <a:r>
              <a:rPr lang="zh-CN" altLang="en-US" b="1" dirty="0" smtClean="0">
                <a:sym typeface="Symbol" pitchFamily="18" charset="2"/>
              </a:rPr>
              <a:t>、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计算上的误差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一些本该有解的线性方程组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A X 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常常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变得无解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(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不相容方程组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) .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此时需要在系数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矩阵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的列空间里找一个和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最接近的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向量来替换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.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在欧氏距离下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此向量为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列空间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上的正交投影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方程组变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为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        </a:t>
            </a:r>
            <a:r>
              <a:rPr lang="en-US" altLang="zh-CN" b="1" dirty="0" smtClean="0">
                <a:latin typeface="Times New Roman" pitchFamily="18" charset="0"/>
              </a:rPr>
              <a:t>A X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或  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A X = 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endParaRPr lang="el-GR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6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ea typeface="华文楷体" pitchFamily="2" charset="-122"/>
              </a:rPr>
              <a:t>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endParaRPr lang="el-GR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93071" y="107429"/>
                <a:ext cx="6982681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71" y="107429"/>
                <a:ext cx="6982681" cy="304698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16"/>
          <p:cNvSpPr>
            <a:spLocks/>
          </p:cNvSpPr>
          <p:nvPr/>
        </p:nvSpPr>
        <p:spPr bwMode="auto">
          <a:xfrm>
            <a:off x="1126963" y="332656"/>
            <a:ext cx="288925" cy="2691261"/>
          </a:xfrm>
          <a:prstGeom prst="leftBrace">
            <a:avLst>
              <a:gd name="adj1" fmla="val 49817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511" y="3287937"/>
                <a:ext cx="8401180" cy="309719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+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+</m:t>
                    </m:r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𝒎𝒏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1" y="3287937"/>
                <a:ext cx="8401180" cy="30971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724128" y="1682317"/>
                <a:ext cx="2872023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smtClean="0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𝐀𝐗</m:t>
                    </m:r>
                    <m:r>
                      <a:rPr lang="en-US" altLang="zh-CN" sz="3600" b="1" i="1" smtClean="0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=</m:t>
                    </m:r>
                    <m:r>
                      <a:rPr lang="zh-CN" altLang="en-US" sz="3600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𝛃</m:t>
                    </m:r>
                  </m:oMath>
                </a14:m>
                <a:r>
                  <a:rPr lang="zh-CN" altLang="en-US" sz="360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lang="zh-CN" altLang="en-US" sz="3600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无解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682317"/>
                <a:ext cx="2872023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15094" r="-3397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88511" y="2456940"/>
            <a:ext cx="7223849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设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在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</a:rPr>
              <a:t>A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列空间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上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的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</a:rPr>
              <a:t>正交投影</a:t>
            </a:r>
            <a:endParaRPr lang="en-US" altLang="zh-CN" dirty="0">
              <a:latin typeface="Times New Roman" pitchFamily="18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265" y="4882126"/>
                <a:ext cx="3970671" cy="82800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  <m:t> </m:t>
                        </m:r>
                        <m:r>
                          <a:rPr lang="en-US" altLang="zh-CN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  <m:t>𝐀𝐗</m:t>
                        </m:r>
                        <m:r>
                          <a:rPr lang="en-US" altLang="zh-CN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  <m:t>−</m:t>
                        </m:r>
                        <m:r>
                          <a:rPr lang="zh-CN" altLang="en-US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  <m:t>𝛃</m:t>
                        </m:r>
                        <m:r>
                          <a:rPr lang="en-US" altLang="zh-CN">
                            <a:latin typeface="Cambria Math"/>
                            <a:ea typeface="华文楷体" pitchFamily="2" charset="-122"/>
                            <a:sym typeface="Symbol" pitchFamily="18" charset="2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的最小值</a:t>
                </a:r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endParaRPr lang="en-US" altLang="zh-CN" dirty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" y="4882126"/>
                <a:ext cx="3970671" cy="828000"/>
              </a:xfrm>
              <a:prstGeom prst="rect">
                <a:avLst/>
              </a:prstGeom>
              <a:blipFill rotWithShape="1">
                <a:blip r:embed="rId5"/>
                <a:stretch>
                  <a:fillRect r="-307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995936" y="4884813"/>
                <a:ext cx="3627645" cy="82800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 </m:t>
                    </m:r>
                    <m:r>
                      <a:rPr lang="en-US" altLang="zh-CN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𝐀𝐗</m:t>
                    </m:r>
                    <m:r>
                      <a:rPr lang="en-US" altLang="zh-CN" i="1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=</m:t>
                    </m:r>
                    <m:r>
                      <a:rPr lang="zh-CN" altLang="en-US" i="1">
                        <a:latin typeface="Cambria Math"/>
                        <a:ea typeface="华文楷体" pitchFamily="2" charset="-122"/>
                        <a:sym typeface="Symbol" pitchFamily="18" charset="2"/>
                      </a:rPr>
                      <m:t>𝛄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时取到</a:t>
                </a:r>
                <a:endParaRPr lang="en-US" altLang="zh-CN" dirty="0">
                  <a:latin typeface="Times New Roman" pitchFamily="18" charset="0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884813"/>
                <a:ext cx="3627645" cy="828000"/>
              </a:xfrm>
              <a:prstGeom prst="rect">
                <a:avLst/>
              </a:prstGeom>
              <a:blipFill rotWithShape="1"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2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  <p:bldP spid="9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060575"/>
            <a:ext cx="8229600" cy="40655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定理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*: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设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是列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向量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在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列空间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上的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正交投影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则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方程组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A X = 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A X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等解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(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其解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X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称为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A X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的最小二乘解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)</a:t>
            </a:r>
          </a:p>
        </p:txBody>
      </p:sp>
      <p:pic>
        <p:nvPicPr>
          <p:cNvPr id="90115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最小二乘解</a:t>
            </a:r>
            <a:r>
              <a:rPr lang="zh-CN" altLang="en-US" sz="4000" b="1" dirty="0" smtClean="0">
                <a:solidFill>
                  <a:schemeClr val="bg1"/>
                </a:solidFill>
                <a:ea typeface="华文楷体" pitchFamily="2" charset="-122"/>
              </a:rPr>
              <a:t>求正交投影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3970337" cy="452596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我们熟悉的三维几何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空间里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不仅有直线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平面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共线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共面等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向量空间的概念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还有距离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夹角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垂直的概念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  <p:pic>
        <p:nvPicPr>
          <p:cNvPr id="27651" name="Picture 4" descr="1695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844675"/>
            <a:ext cx="3935412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三维几何空间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3178696" y="2132856"/>
            <a:ext cx="5508104" cy="649288"/>
          </a:xfrm>
          <a:prstGeom prst="roundRect">
            <a:avLst>
              <a:gd name="adj" fmla="val 20644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333375"/>
                <a:ext cx="8229600" cy="6119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证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</a:rPr>
                  <a:t>: 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设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𝐀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zh-CN" kern="0" dirty="0" smtClean="0">
                    <a:latin typeface="Times New Roman" pitchFamily="18" charset="0"/>
                    <a:ea typeface="+mn-ea"/>
                  </a:rPr>
                  <a:t>.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注意到</a:t>
                </a:r>
                <a:endParaRPr kumimoji="0" lang="en-US" altLang="zh-CN" kern="0" dirty="0" smtClean="0">
                  <a:latin typeface="Times New Roman" pitchFamily="18" charset="0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latin typeface="Times New Roman" pitchFamily="18" charset="0"/>
                    <a:ea typeface="+mn-ea"/>
                  </a:rPr>
                  <a:t> 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</a:rPr>
                  <a:t>     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>
                        <a:latin typeface="Cambria Math"/>
                      </a:rPr>
                      <m:t>𝐀</m:t>
                    </m:r>
                    <m:r>
                      <a:rPr lang="en-US" altLang="zh-CN" b="1" i="0" smtClean="0">
                        <a:latin typeface="Cambria Math"/>
                      </a:rPr>
                      <m:t>𝐗</m:t>
                    </m:r>
                    <m:r>
                      <a:rPr lang="en-US" altLang="zh-CN" b="1" i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b="1" i="0" smtClean="0">
                        <a:latin typeface="Cambria Math"/>
                        <a:ea typeface="Cambria Math"/>
                      </a:rPr>
                      <m:t>𝐀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sym typeface="Symbol" pitchFamily="18" charset="2"/>
                  </a:rPr>
                  <a:t>列空</a:t>
                </a:r>
                <a:r>
                  <a:rPr lang="zh-CN" altLang="en-US" dirty="0" smtClean="0">
                    <a:latin typeface="+mn-ea"/>
                    <a:ea typeface="+mn-ea"/>
                    <a:sym typeface="Symbol" pitchFamily="18" charset="2"/>
                  </a:rPr>
                  <a:t>间</a:t>
                </a:r>
                <a:r>
                  <a:rPr lang="en-US" altLang="zh-CN" dirty="0" smtClean="0">
                    <a:latin typeface="+mn-ea"/>
                    <a:ea typeface="+mn-ea"/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  <a:sym typeface="Symbol" pitchFamily="18" charset="2"/>
                      </a:rPr>
                      <m:t>∀</m:t>
                    </m:r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𝐗</m:t>
                    </m:r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𝐧</m:t>
                        </m:r>
                      </m:sup>
                    </m:sSup>
                  </m:oMath>
                </a14:m>
                <a:r>
                  <a:rPr kumimoji="0" lang="en-US" altLang="zh-CN" kern="0" dirty="0" smtClean="0">
                    <a:latin typeface="+mn-ea"/>
                    <a:ea typeface="+mn-ea"/>
                  </a:rPr>
                  <a:t>.</a:t>
                </a:r>
                <a:r>
                  <a:rPr kumimoji="0" lang="en-US" altLang="zh-CN" kern="0" dirty="0">
                    <a:latin typeface="+mn-ea"/>
                    <a:ea typeface="+mn-ea"/>
                  </a:rPr>
                  <a:t> </a:t>
                </a:r>
                <a:r>
                  <a:rPr kumimoji="0" lang="zh-CN" altLang="en-US" kern="0" dirty="0">
                    <a:latin typeface="Times New Roman" pitchFamily="18" charset="0"/>
                    <a:ea typeface="+mn-ea"/>
                  </a:rPr>
                  <a:t>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于是</a:t>
                </a:r>
                <a:endParaRPr kumimoji="0" lang="en-US" altLang="zh-CN" kern="0" dirty="0" smtClean="0">
                  <a:latin typeface="Times New Roman" pitchFamily="18" charset="0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latin typeface="Times New Roman" pitchFamily="18" charset="0"/>
                    <a:ea typeface="+mn-ea"/>
                  </a:rPr>
                  <a:t> 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</a:rPr>
                  <a:t>      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𝐀</m:t>
                    </m:r>
                    <m:r>
                      <a:rPr lang="en-US" altLang="zh-CN">
                        <a:latin typeface="Cambria Math"/>
                      </a:rPr>
                      <m:t> </m:t>
                    </m:r>
                    <m:r>
                      <a:rPr lang="en-US" altLang="zh-CN">
                        <a:latin typeface="Cambria Math"/>
                      </a:rPr>
                      <m:t>𝐗</m:t>
                    </m:r>
                    <m:r>
                      <a:rPr kumimoji="0" lang="en-US" altLang="zh-CN" i="1" kern="0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r>
                      <a:rPr kumimoji="0" lang="zh-CN" altLang="en-US" b="1" i="0" kern="0" dirty="0" smtClean="0">
                        <a:latin typeface="Cambria Math"/>
                        <a:ea typeface="华文楷体" pitchFamily="2" charset="-122"/>
                      </a:rPr>
                      <m:t>𝛄</m:t>
                    </m:r>
                    <m:r>
                      <a:rPr kumimoji="0" lang="en-US" altLang="zh-CN" b="1" i="1" kern="0" dirty="0" smtClean="0">
                        <a:latin typeface="Cambria Math"/>
                        <a:ea typeface="华文楷体" pitchFamily="2" charset="-122"/>
                      </a:rPr>
                      <m:t> </m:t>
                    </m:r>
                  </m:oMath>
                </a14:m>
                <a:r>
                  <a:rPr kumimoji="0" lang="en-US" altLang="zh-CN" kern="0" dirty="0" smtClean="0">
                    <a:latin typeface="Times New Roman" pitchFamily="18" charset="0"/>
                    <a:ea typeface="华文楷体" pitchFamily="2" charset="-122"/>
                  </a:rPr>
                  <a:t>   (</a:t>
                </a:r>
                <a:r>
                  <a:rPr kumimoji="0" lang="zh-CN" altLang="en-US" kern="0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b="1" i="0" kern="0" smtClean="0">
                        <a:latin typeface="Cambria Math"/>
                        <a:sym typeface="Symbol" pitchFamily="18" charset="2"/>
                      </a:rPr>
                      <m:t>𝛃</m:t>
                    </m:r>
                  </m:oMath>
                </a14:m>
                <a:r>
                  <a:rPr kumimoji="0" lang="zh-CN" altLang="en-US" kern="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在 </a:t>
                </a:r>
                <a:r>
                  <a:rPr lang="en-US" altLang="zh-CN" dirty="0">
                    <a:latin typeface="Times New Roman" pitchFamily="18" charset="0"/>
                  </a:rPr>
                  <a:t>A </a:t>
                </a:r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列空间</a:t>
                </a:r>
                <a:r>
                  <a:rPr kumimoji="0" lang="zh-CN" altLang="en-US" kern="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上</a:t>
                </a:r>
                <a:r>
                  <a:rPr kumimoji="0" lang="zh-CN" altLang="en-US" kern="0" dirty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的正交投</a:t>
                </a:r>
                <a:r>
                  <a:rPr kumimoji="0" lang="zh-CN" altLang="en-US" kern="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影 </a:t>
                </a:r>
                <a:r>
                  <a:rPr kumimoji="0" lang="en-US" altLang="zh-CN" kern="0" dirty="0" smtClean="0">
                    <a:latin typeface="Times New Roman" pitchFamily="18" charset="0"/>
                    <a:ea typeface="华文楷体" pitchFamily="2" charset="-122"/>
                  </a:rPr>
                  <a:t>)</a:t>
                </a:r>
                <a:endParaRPr kumimoji="0" lang="en-US" altLang="zh-CN" kern="0" dirty="0">
                  <a:latin typeface="Times New Roman" pitchFamily="18" charset="0"/>
                  <a:ea typeface="华文楷体" pitchFamily="2" charset="-12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latin typeface="Times New Roman" pitchFamily="18" charset="0"/>
                    <a:ea typeface="华文楷体" pitchFamily="2" charset="-122"/>
                  </a:rPr>
                  <a:t>     </a:t>
                </a:r>
                <a:r>
                  <a:rPr kumimoji="0" lang="en-US" altLang="zh-CN" kern="0" dirty="0">
                    <a:latin typeface="Times New Roman" pitchFamily="18" charset="0"/>
                    <a:ea typeface="+mn-ea"/>
                  </a:rPr>
                  <a:t> 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</a:rPr>
                  <a:t>      </a:t>
                </a:r>
                <a:r>
                  <a:rPr kumimoji="0" lang="zh-CN" altLang="en-US" kern="0" dirty="0" smtClean="0">
                    <a:latin typeface="Times New Roman" pitchFamily="18" charset="0"/>
                    <a:ea typeface="华文楷体" pitchFamily="2" charset="-122"/>
                    <a:sym typeface="Symbol" pitchFamily="18" charset="2"/>
                  </a:rPr>
                  <a:t> </a:t>
                </a:r>
                <a:r>
                  <a:rPr kumimoji="0" lang="zh-CN" altLang="en-US" kern="0" dirty="0" smtClean="0">
                    <a:latin typeface="Times New Roman" pitchFamily="18" charset="0"/>
                    <a:ea typeface="+mn-ea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Symbol" pitchFamily="18" charset="2"/>
                      </a:rPr>
                      <m:t>⟺  </m:t>
                    </m:r>
                    <m:d>
                      <m:dPr>
                        <m:ctrlPr>
                          <a:rPr kumimoji="0" lang="en-US" altLang="zh-CN" b="1" i="1" kern="0" smtClean="0">
                            <a:latin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kumimoji="0" lang="en-US" altLang="zh-CN" b="1" i="0" kern="0" smtClean="0">
                            <a:latin typeface="Cambria Math"/>
                            <a:sym typeface="Symbol" pitchFamily="18" charset="2"/>
                          </a:rPr>
                          <m:t> </m:t>
                        </m:r>
                        <m:r>
                          <a:rPr kumimoji="0" lang="zh-CN" altLang="en-US" kern="0">
                            <a:latin typeface="Cambria Math"/>
                            <a:sym typeface="Symbol" pitchFamily="18" charset="2"/>
                          </a:rPr>
                          <m:t>𝛃</m:t>
                        </m:r>
                        <m:r>
                          <a:rPr kumimoji="0" lang="en-US" altLang="zh-CN" b="1" i="1" kern="0" smtClean="0">
                            <a:latin typeface="Cambria Math"/>
                            <a:sym typeface="Symbol" pitchFamily="18" charset="2"/>
                          </a:rPr>
                          <m:t>−</m:t>
                        </m:r>
                        <m:r>
                          <a:rPr kumimoji="0" lang="en-US" altLang="zh-CN" b="1" i="0" kern="0">
                            <a:latin typeface="Cambria Math"/>
                            <a:sym typeface="Symbol" pitchFamily="18" charset="2"/>
                          </a:rPr>
                          <m:t>𝐀𝐗</m:t>
                        </m:r>
                        <m:r>
                          <a:rPr kumimoji="0" lang="en-US" altLang="zh-CN" b="1" i="0" kern="0" smtClean="0">
                            <a:latin typeface="Cambria Math"/>
                            <a:sym typeface="Symbol" pitchFamily="18" charset="2"/>
                          </a:rPr>
                          <m:t> </m:t>
                        </m:r>
                      </m:e>
                    </m:d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Symbol" pitchFamily="18" charset="2"/>
                      </a:rPr>
                      <m:t>⊥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zh-CN" kern="0" baseline="-300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</a:rPr>
                  <a:t> </a:t>
                </a:r>
                <a:r>
                  <a:rPr kumimoji="0" lang="en-US" altLang="zh-CN" kern="0" dirty="0">
                    <a:latin typeface="Times New Roman" pitchFamily="18" charset="0"/>
                    <a:ea typeface="+mn-ea"/>
                    <a:sym typeface="Symbol" pitchFamily="18" charset="2"/>
                  </a:rPr>
                  <a:t>,</a:t>
                </a:r>
                <a:r>
                  <a:rPr kumimoji="0" lang="en-US" altLang="zh-CN" i="1" kern="0" dirty="0">
                    <a:latin typeface="Times New Roman" pitchFamily="18" charset="0"/>
                    <a:ea typeface="+mn-ea"/>
                    <a:sym typeface="Euclid Math One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  <a:ea typeface="+mn-ea"/>
                        <a:sym typeface="Euclid Math One" pitchFamily="18" charset="2"/>
                      </a:rPr>
                      <m:t> </m:t>
                    </m:r>
                    <m:r>
                      <a:rPr kumimoji="0" lang="en-US" altLang="zh-CN" b="1" i="1" kern="0" smtClean="0">
                        <a:latin typeface="Cambria Math"/>
                        <a:ea typeface="+mn-ea"/>
                        <a:sym typeface="Euclid Math One" pitchFamily="18" charset="2"/>
                      </a:rPr>
                      <m:t>𝟏</m:t>
                    </m:r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Euclid Math One" pitchFamily="18" charset="2"/>
                      </a:rPr>
                      <m:t>≤</m:t>
                    </m:r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Euclid Math One" pitchFamily="18" charset="2"/>
                      </a:rPr>
                      <m:t>𝒊</m:t>
                    </m:r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Euclid Math One" pitchFamily="18" charset="2"/>
                      </a:rPr>
                      <m:t>≤</m:t>
                    </m:r>
                    <m:r>
                      <a:rPr kumimoji="0" lang="en-US" altLang="zh-CN" b="1" i="1" kern="0" smtClean="0">
                        <a:latin typeface="Cambria Math"/>
                        <a:ea typeface="Cambria Math"/>
                        <a:sym typeface="Euclid Math One" pitchFamily="18" charset="2"/>
                      </a:rPr>
                      <m:t>𝒏</m:t>
                    </m:r>
                  </m:oMath>
                </a14:m>
                <a:endParaRPr kumimoji="0" lang="en-US" altLang="zh-CN" i="1" kern="0" dirty="0" smtClean="0">
                  <a:latin typeface="Times New Roman" pitchFamily="18" charset="0"/>
                  <a:ea typeface="+mn-ea"/>
                  <a:sym typeface="Euclid Math One" pitchFamily="18" charset="2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>
                    <a:latin typeface="Times New Roman" pitchFamily="18" charset="0"/>
                    <a:ea typeface="+mn-ea"/>
                    <a:sym typeface="Symbol" pitchFamily="18" charset="2"/>
                  </a:rPr>
                  <a:t> </a:t>
                </a:r>
                <a:r>
                  <a:rPr kumimoji="0" lang="en-US" altLang="zh-CN" kern="0" dirty="0" smtClean="0">
                    <a:latin typeface="Times New Roman" pitchFamily="18" charset="0"/>
                    <a:ea typeface="+mn-ea"/>
                    <a:sym typeface="Symbol" pitchFamily="18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0" lang="en-US" altLang="zh-CN" i="1" kern="0">
                        <a:latin typeface="Cambria Math"/>
                        <a:ea typeface="Cambria Math"/>
                        <a:sym typeface="Symbol" pitchFamily="18" charset="2"/>
                      </a:rPr>
                      <m:t>⟺  </m:t>
                    </m:r>
                    <m:sSup>
                      <m:sSupPr>
                        <m:ctrlPr>
                          <a:rPr kumimoji="0" lang="en-US" altLang="zh-CN" i="1" kern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0" lang="en-US" altLang="zh-CN" b="1" i="0" kern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𝐀</m:t>
                        </m:r>
                      </m:e>
                      <m:sup>
                        <m:r>
                          <a:rPr kumimoji="0" lang="en-US" altLang="zh-CN" b="1" i="0" kern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𝐓</m:t>
                        </m:r>
                      </m:sup>
                    </m:sSup>
                    <m:d>
                      <m:dPr>
                        <m:ctrlPr>
                          <a:rPr kumimoji="0" lang="en-US" altLang="zh-CN" i="1" kern="0">
                            <a:latin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kumimoji="0" lang="en-US" altLang="zh-CN" kern="0">
                            <a:latin typeface="Cambria Math"/>
                            <a:sym typeface="Symbol" pitchFamily="18" charset="2"/>
                          </a:rPr>
                          <m:t> </m:t>
                        </m:r>
                        <m:r>
                          <a:rPr kumimoji="0" lang="zh-CN" altLang="en-US" kern="0">
                            <a:latin typeface="Cambria Math"/>
                            <a:sym typeface="Symbol" pitchFamily="18" charset="2"/>
                          </a:rPr>
                          <m:t>𝛃</m:t>
                        </m:r>
                        <m:r>
                          <a:rPr kumimoji="0" lang="en-US" altLang="zh-CN" i="1" kern="0">
                            <a:latin typeface="Cambria Math"/>
                            <a:sym typeface="Symbol" pitchFamily="18" charset="2"/>
                          </a:rPr>
                          <m:t>−</m:t>
                        </m:r>
                        <m:r>
                          <a:rPr kumimoji="0" lang="en-US" altLang="zh-CN" kern="0">
                            <a:latin typeface="Cambria Math"/>
                            <a:sym typeface="Symbol" pitchFamily="18" charset="2"/>
                          </a:rPr>
                          <m:t>𝐀𝐗</m:t>
                        </m:r>
                        <m:r>
                          <a:rPr kumimoji="0" lang="en-US" altLang="zh-CN" kern="0">
                            <a:latin typeface="Cambria Math"/>
                            <a:sym typeface="Symbol" pitchFamily="18" charset="2"/>
                          </a:rPr>
                          <m:t> </m:t>
                        </m:r>
                      </m:e>
                    </m:d>
                    <m:r>
                      <a:rPr kumimoji="0" lang="en-US" altLang="zh-CN" b="1" i="1" kern="0" smtClean="0"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0" lang="en-US" altLang="zh-CN" b="1" i="1" kern="0" smtClean="0">
                        <a:latin typeface="Cambria Math"/>
                        <a:sym typeface="Symbol" pitchFamily="18" charset="2"/>
                      </a:rPr>
                      <m:t>𝟎</m:t>
                    </m:r>
                    <m:r>
                      <a:rPr kumimoji="0" lang="en-US" altLang="zh-CN" i="1" kern="0">
                        <a:latin typeface="Cambria Math"/>
                        <a:sym typeface="Symbol" pitchFamily="18" charset="2"/>
                      </a:rPr>
                      <m:t> </m:t>
                    </m:r>
                  </m:oMath>
                </a14:m>
                <a:endParaRPr kumimoji="0" lang="en-US" altLang="zh-CN" kern="0" dirty="0">
                  <a:latin typeface="Times New Roman" pitchFamily="18" charset="0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0" lang="en-US" altLang="zh-CN" kern="0" dirty="0" smtClean="0">
                    <a:latin typeface="Times New Roman" pitchFamily="18" charset="0"/>
                    <a:ea typeface="+mn-ea"/>
                    <a:sym typeface="Symbol" pitchFamily="18" charset="2"/>
                  </a:rPr>
                  <a:t>              </a:t>
                </a:r>
                <a14:m>
                  <m:oMath xmlns:m="http://schemas.openxmlformats.org/officeDocument/2006/math">
                    <m:r>
                      <a:rPr kumimoji="0" lang="en-US" altLang="zh-CN" i="1" kern="0">
                        <a:latin typeface="Cambria Math"/>
                        <a:ea typeface="Cambria Math"/>
                        <a:sym typeface="Symbol" pitchFamily="18" charset="2"/>
                      </a:rPr>
                      <m:t>⟺  </m:t>
                    </m:r>
                    <m:sSup>
                      <m:sSupPr>
                        <m:ctrlPr>
                          <a:rPr kumimoji="0" lang="en-US" altLang="zh-CN" i="1" ker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0" lang="en-US" altLang="zh-CN" ker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𝐀</m:t>
                        </m:r>
                      </m:e>
                      <m:sup>
                        <m:r>
                          <a:rPr kumimoji="0" lang="en-US" altLang="zh-CN" ker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𝐓</m:t>
                        </m:r>
                      </m:sup>
                    </m:sSup>
                    <m:r>
                      <a:rPr kumimoji="0" lang="en-US" altLang="zh-CN" kern="0">
                        <a:latin typeface="Cambria Math"/>
                        <a:sym typeface="Symbol" pitchFamily="18" charset="2"/>
                      </a:rPr>
                      <m:t>𝐀𝐗</m:t>
                    </m:r>
                    <m:r>
                      <a:rPr kumimoji="0" lang="en-US" altLang="zh-CN" b="1" i="1" kern="0" smtClean="0">
                        <a:latin typeface="Cambria Math"/>
                        <a:sym typeface="Symbol" pitchFamily="18" charset="2"/>
                      </a:rPr>
                      <m:t>=</m:t>
                    </m:r>
                    <m:sSup>
                      <m:sSupPr>
                        <m:ctrlPr>
                          <a:rPr kumimoji="0" lang="en-US" altLang="zh-CN" i="1" ker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0" lang="en-US" altLang="zh-CN" ker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𝐀</m:t>
                        </m:r>
                      </m:e>
                      <m:sup>
                        <m:r>
                          <a:rPr kumimoji="0" lang="en-US" altLang="zh-CN" ker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𝐓</m:t>
                        </m:r>
                      </m:sup>
                    </m:sSup>
                    <m:r>
                      <a:rPr kumimoji="0" lang="zh-CN" altLang="en-US" kern="0">
                        <a:latin typeface="Cambria Math"/>
                        <a:sym typeface="Symbol" pitchFamily="18" charset="2"/>
                      </a:rPr>
                      <m:t>𝛃</m:t>
                    </m:r>
                  </m:oMath>
                </a14:m>
                <a:endParaRPr kumimoji="0" lang="en-US" altLang="zh-CN" kern="0" dirty="0">
                  <a:latin typeface="Times New Roman" pitchFamily="18" charset="0"/>
                  <a:ea typeface="+mn-ea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33375"/>
                <a:ext cx="8229600" cy="6119813"/>
              </a:xfrm>
              <a:prstGeom prst="rect">
                <a:avLst/>
              </a:prstGeom>
              <a:blipFill rotWithShape="1">
                <a:blip r:embed="rId3"/>
                <a:stretch>
                  <a:fillRect l="-1852" r="-18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79538" y="4070350"/>
            <a:ext cx="6384925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( X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为投影在基  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 …</a:t>
            </a:r>
            <a:r>
              <a:rPr kumimoji="0" lang="en-US" altLang="zh-CN" i="1" kern="0" dirty="0"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下的坐标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)</a:t>
            </a:r>
            <a:endParaRPr kumimoji="0" lang="el-GR" altLang="zh-CN" kern="0" dirty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3038475" y="3403600"/>
            <a:ext cx="2232025" cy="666750"/>
          </a:xfrm>
          <a:prstGeom prst="roundRect">
            <a:avLst>
              <a:gd name="adj" fmla="val 20644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pic>
        <p:nvPicPr>
          <p:cNvPr id="92164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ea typeface="华文楷体" pitchFamily="2" charset="-122"/>
              </a:rPr>
              <a:t>求正交投影的第三种方法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50825" y="1620838"/>
            <a:ext cx="8642350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zh-CN" altLang="en-US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  <a:ea typeface="+mn-ea"/>
              </a:rPr>
              <a:t>A</a:t>
            </a:r>
            <a:r>
              <a:rPr kumimoji="0" lang="en-US" altLang="zh-CN" kern="0" baseline="300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kern="0" dirty="0" smtClean="0">
                <a:latin typeface="Times New Roman" pitchFamily="18" charset="0"/>
                <a:ea typeface="+mn-ea"/>
              </a:rPr>
              <a:t>A </a:t>
            </a:r>
            <a:r>
              <a:rPr kumimoji="0" lang="zh-CN" altLang="en-US" ker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可</a:t>
            </a:r>
            <a:r>
              <a:rPr kumimoji="0" lang="zh-CN" altLang="en-US" kern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逆 当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且仅当 </a:t>
            </a:r>
            <a:r>
              <a:rPr kumimoji="0" lang="zh-CN" altLang="en-US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= [ 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 …</a:t>
            </a:r>
            <a:r>
              <a:rPr kumimoji="0" lang="en-US" altLang="zh-CN" i="1" kern="0" dirty="0"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]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列满秩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.  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此时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 X = 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 </a:t>
            </a:r>
            <a:r>
              <a:rPr kumimoji="0" lang="en-US" altLang="zh-CN" kern="0" dirty="0">
                <a:latin typeface="Times New Roman" pitchFamily="18" charset="0"/>
                <a:ea typeface="+mn-ea"/>
                <a:sym typeface="Symbol" pitchFamily="18" charset="2"/>
              </a:rPr>
              <a:t>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有唯一解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endParaRPr kumimoji="0" lang="en-US" altLang="zh-CN" kern="0" dirty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           X =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 ( 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 )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-1 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  <a:ea typeface="+mn-ea"/>
              </a:rPr>
              <a:t> </a:t>
            </a:r>
            <a:r>
              <a:rPr kumimoji="0" lang="en-US" altLang="zh-CN" kern="0" dirty="0">
                <a:latin typeface="Times New Roman" pitchFamily="18" charset="0"/>
                <a:ea typeface="+mn-ea"/>
                <a:sym typeface="Symbol" pitchFamily="18" charset="2"/>
              </a:rPr>
              <a:t> .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endParaRPr kumimoji="0" lang="en-US" altLang="zh-CN" kern="0" dirty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由定理*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A X  =  A</a:t>
            </a:r>
            <a:r>
              <a:rPr kumimoji="0" lang="en-US" altLang="zh-CN" kern="0" dirty="0">
                <a:latin typeface="Times New Roman" pitchFamily="18" charset="0"/>
              </a:rPr>
              <a:t> ( 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</a:rPr>
              <a:t>A )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CN" kern="0" dirty="0">
                <a:latin typeface="Times New Roman" pitchFamily="18" charset="0"/>
              </a:rPr>
              <a:t>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</a:rPr>
              <a:t> </a:t>
            </a:r>
            <a:r>
              <a:rPr kumimoji="0" lang="en-US" altLang="zh-CN" kern="0" dirty="0">
                <a:latin typeface="Times New Roman" pitchFamily="18" charset="0"/>
                <a:sym typeface="Symbol" pitchFamily="18" charset="2"/>
              </a:rPr>
              <a:t> </a:t>
            </a:r>
            <a:endParaRPr kumimoji="0" lang="en-US" altLang="zh-CN" kern="0" dirty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</a:t>
            </a:r>
            <a:r>
              <a:rPr kumimoji="0" lang="en-US" altLang="zh-CN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</a:t>
            </a:r>
            <a:r>
              <a:rPr kumimoji="0" lang="zh-CN" altLang="en-US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是 </a:t>
            </a:r>
            <a:r>
              <a:rPr kumimoji="0" lang="en-US" altLang="zh-CN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 在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en-US" altLang="zh-CN" kern="0" dirty="0">
                <a:latin typeface="Times New Roman" pitchFamily="18" charset="0"/>
              </a:rPr>
              <a:t>A 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列空间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</a:rPr>
              <a:t>上的正交投影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</a:rPr>
              <a:t>.</a:t>
            </a: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        </a:t>
            </a:r>
            <a:endParaRPr kumimoji="0" lang="en-US" altLang="zh-CN" kern="0" dirty="0">
              <a:latin typeface="Times New Roman" pitchFamily="18" charset="0"/>
              <a:ea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7835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</a:t>
            </a:r>
          </a:p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</a:t>
            </a:r>
            <a:r>
              <a:rPr lang="zh-CN" altLang="en-US" sz="4400" b="1" dirty="0" smtClean="0">
                <a:latin typeface="Times New Roman" pitchFamily="18" charset="0"/>
                <a:ea typeface="华文楷体" pitchFamily="2" charset="-122"/>
              </a:rPr>
              <a:t>最小二乘法与回归直线</a:t>
            </a:r>
          </a:p>
        </p:txBody>
      </p:sp>
      <p:pic>
        <p:nvPicPr>
          <p:cNvPr id="931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正交投影的应用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082" name="Line 2"/>
          <p:cNvSpPr>
            <a:spLocks noChangeShapeType="1"/>
          </p:cNvSpPr>
          <p:nvPr/>
        </p:nvSpPr>
        <p:spPr bwMode="auto">
          <a:xfrm flipV="1">
            <a:off x="971550" y="1773238"/>
            <a:ext cx="7056438" cy="4175125"/>
          </a:xfrm>
          <a:prstGeom prst="line">
            <a:avLst/>
          </a:prstGeom>
          <a:noFill/>
          <a:ln w="635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211" name="Oval 3"/>
          <p:cNvSpPr>
            <a:spLocks noChangeArrowheads="1"/>
          </p:cNvSpPr>
          <p:nvPr/>
        </p:nvSpPr>
        <p:spPr bwMode="auto">
          <a:xfrm>
            <a:off x="4500563" y="21336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3635375" y="37893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3" name="Oval 5"/>
          <p:cNvSpPr>
            <a:spLocks noChangeArrowheads="1"/>
          </p:cNvSpPr>
          <p:nvPr/>
        </p:nvSpPr>
        <p:spPr bwMode="auto">
          <a:xfrm>
            <a:off x="6588125" y="2636838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1547813" y="5516563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5" name="Oval 7"/>
          <p:cNvSpPr>
            <a:spLocks noChangeArrowheads="1"/>
          </p:cNvSpPr>
          <p:nvPr/>
        </p:nvSpPr>
        <p:spPr bwMode="auto">
          <a:xfrm>
            <a:off x="3348038" y="479742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86088" name="Object 8"/>
          <p:cNvGraphicFramePr>
            <a:graphicFrameLocks noChangeAspect="1"/>
          </p:cNvGraphicFramePr>
          <p:nvPr/>
        </p:nvGraphicFramePr>
        <p:xfrm>
          <a:off x="6846888" y="1196975"/>
          <a:ext cx="19192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6" name="公式" r:id="rId3" imgW="787400" imgH="241300" progId="Equation.3">
                  <p:embed/>
                </p:oleObj>
              </mc:Choice>
              <mc:Fallback>
                <p:oleObj name="公式" r:id="rId3" imgW="7874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1196975"/>
                        <a:ext cx="191928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6804025" y="206057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2555875" y="46529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4219" name="Line 11"/>
          <p:cNvSpPr>
            <a:spLocks noChangeShapeType="1"/>
          </p:cNvSpPr>
          <p:nvPr/>
        </p:nvSpPr>
        <p:spPr bwMode="auto">
          <a:xfrm flipH="1">
            <a:off x="4284663" y="1484313"/>
            <a:ext cx="0" cy="47529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 flipV="1">
            <a:off x="395288" y="4292600"/>
            <a:ext cx="83534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94221" name="Object 13"/>
          <p:cNvGraphicFramePr>
            <a:graphicFrameLocks noChangeAspect="1"/>
          </p:cNvGraphicFramePr>
          <p:nvPr/>
        </p:nvGraphicFramePr>
        <p:xfrm>
          <a:off x="971550" y="1196975"/>
          <a:ext cx="260667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7" name="公式" r:id="rId5" imgW="888614" imgH="253890" progId="Equation.3">
                  <p:embed/>
                </p:oleObj>
              </mc:Choice>
              <mc:Fallback>
                <p:oleObj name="公式" r:id="rId5" imgW="888614" imgH="2538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260667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6094" name="Object 14"/>
          <p:cNvGraphicFramePr>
            <a:graphicFrameLocks noChangeAspect="1"/>
          </p:cNvGraphicFramePr>
          <p:nvPr/>
        </p:nvGraphicFramePr>
        <p:xfrm>
          <a:off x="4716463" y="4581525"/>
          <a:ext cx="37528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8" name="公式" r:id="rId7" imgW="1104900" imgH="190500" progId="Equation.3">
                  <p:embed/>
                </p:oleObj>
              </mc:Choice>
              <mc:Fallback>
                <p:oleObj name="公式" r:id="rId7" imgW="1104900" imgH="190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581525"/>
                        <a:ext cx="37528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6095" name="Object 15"/>
          <p:cNvGraphicFramePr>
            <a:graphicFrameLocks noChangeAspect="1"/>
          </p:cNvGraphicFramePr>
          <p:nvPr/>
        </p:nvGraphicFramePr>
        <p:xfrm>
          <a:off x="3213100" y="5516563"/>
          <a:ext cx="55657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" name="公式" r:id="rId9" imgW="1663700" imgH="203200" progId="Equation.3">
                  <p:embed/>
                </p:oleObj>
              </mc:Choice>
              <mc:Fallback>
                <p:oleObj name="公式" r:id="rId9" imgW="1663700" imgH="203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5516563"/>
                        <a:ext cx="556577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4" name="Rectangle 16"/>
          <p:cNvSpPr>
            <a:spLocks noChangeArrowheads="1"/>
          </p:cNvSpPr>
          <p:nvPr/>
        </p:nvSpPr>
        <p:spPr bwMode="auto">
          <a:xfrm>
            <a:off x="250825" y="333375"/>
            <a:ext cx="4273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kumimoji="0" lang="zh-CN" altLang="en-US" sz="4000">
                <a:latin typeface="Times New Roman" pitchFamily="18" charset="0"/>
                <a:ea typeface="华文楷体" pitchFamily="2" charset="-122"/>
              </a:rPr>
              <a:t>平面上给定 </a:t>
            </a:r>
            <a:r>
              <a:rPr kumimoji="0" lang="en-US" altLang="zh-CN" sz="4000">
                <a:latin typeface="Times New Roman" pitchFamily="18" charset="0"/>
                <a:ea typeface="华文楷体" pitchFamily="2" charset="-122"/>
              </a:rPr>
              <a:t>n </a:t>
            </a:r>
            <a:r>
              <a:rPr kumimoji="0" lang="zh-CN" altLang="en-US" sz="4000">
                <a:latin typeface="Times New Roman" pitchFamily="18" charset="0"/>
                <a:ea typeface="华文楷体" pitchFamily="2" charset="-122"/>
              </a:rPr>
              <a:t>个点</a:t>
            </a:r>
          </a:p>
        </p:txBody>
      </p:sp>
      <p:sp>
        <p:nvSpPr>
          <p:cNvPr id="7086097" name="Line 17"/>
          <p:cNvSpPr>
            <a:spLocks noChangeShapeType="1"/>
          </p:cNvSpPr>
          <p:nvPr/>
        </p:nvSpPr>
        <p:spPr bwMode="auto">
          <a:xfrm flipH="1">
            <a:off x="4643438" y="2276475"/>
            <a:ext cx="0" cy="1439863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8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86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86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08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08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708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082" grpId="0" animBg="1"/>
      <p:bldP spid="708609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Line 2"/>
          <p:cNvSpPr>
            <a:spLocks noChangeShapeType="1"/>
          </p:cNvSpPr>
          <p:nvPr/>
        </p:nvSpPr>
        <p:spPr bwMode="auto">
          <a:xfrm flipV="1">
            <a:off x="971550" y="1773238"/>
            <a:ext cx="7056438" cy="41751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5" name="Line 3"/>
          <p:cNvSpPr>
            <a:spLocks noChangeShapeType="1"/>
          </p:cNvSpPr>
          <p:nvPr/>
        </p:nvSpPr>
        <p:spPr bwMode="auto">
          <a:xfrm flipH="1">
            <a:off x="4643438" y="2276475"/>
            <a:ext cx="0" cy="1439863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87108" name="Object 4"/>
          <p:cNvGraphicFramePr>
            <a:graphicFrameLocks noChangeAspect="1"/>
          </p:cNvGraphicFramePr>
          <p:nvPr/>
        </p:nvGraphicFramePr>
        <p:xfrm>
          <a:off x="4932363" y="1931988"/>
          <a:ext cx="9604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09" name="公式" r:id="rId3" imgW="393529" imgH="241195" progId="Equation.3">
                  <p:embed/>
                </p:oleObj>
              </mc:Choice>
              <mc:Fallback>
                <p:oleObj name="公式" r:id="rId3" imgW="393529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931988"/>
                        <a:ext cx="9604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Oval 5"/>
          <p:cNvSpPr>
            <a:spLocks noChangeArrowheads="1"/>
          </p:cNvSpPr>
          <p:nvPr/>
        </p:nvSpPr>
        <p:spPr bwMode="auto">
          <a:xfrm>
            <a:off x="4500563" y="21336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>
            <a:off x="3635375" y="37893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6588125" y="2636838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5240" name="Oval 8"/>
          <p:cNvSpPr>
            <a:spLocks noChangeArrowheads="1"/>
          </p:cNvSpPr>
          <p:nvPr/>
        </p:nvSpPr>
        <p:spPr bwMode="auto">
          <a:xfrm>
            <a:off x="1547813" y="5516563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3348038" y="479742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95242" name="Object 10"/>
          <p:cNvGraphicFramePr>
            <a:graphicFrameLocks noChangeAspect="1"/>
          </p:cNvGraphicFramePr>
          <p:nvPr/>
        </p:nvGraphicFramePr>
        <p:xfrm>
          <a:off x="6846888" y="1196975"/>
          <a:ext cx="19192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0" name="公式" r:id="rId5" imgW="787400" imgH="241300" progId="Equation.3">
                  <p:embed/>
                </p:oleObj>
              </mc:Choice>
              <mc:Fallback>
                <p:oleObj name="公式" r:id="rId5" imgW="7874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1196975"/>
                        <a:ext cx="191928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7115" name="Object 11"/>
          <p:cNvGraphicFramePr>
            <a:graphicFrameLocks noChangeAspect="1"/>
          </p:cNvGraphicFramePr>
          <p:nvPr/>
        </p:nvGraphicFramePr>
        <p:xfrm>
          <a:off x="4757738" y="3500438"/>
          <a:ext cx="18907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1" name="公式" r:id="rId7" imgW="774364" imgH="253890" progId="Equation.3">
                  <p:embed/>
                </p:oleObj>
              </mc:Choice>
              <mc:Fallback>
                <p:oleObj name="公式" r:id="rId7" imgW="774364" imgH="25389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3500438"/>
                        <a:ext cx="189071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6804025" y="206057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2555875" y="46529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87118" name="AutoShape 14"/>
          <p:cNvSpPr>
            <a:spLocks/>
          </p:cNvSpPr>
          <p:nvPr/>
        </p:nvSpPr>
        <p:spPr bwMode="auto">
          <a:xfrm>
            <a:off x="3995738" y="2205038"/>
            <a:ext cx="288925" cy="1511300"/>
          </a:xfrm>
          <a:prstGeom prst="leftBrace">
            <a:avLst>
              <a:gd name="adj1" fmla="val 43590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87119" name="Object 15"/>
          <p:cNvGraphicFramePr>
            <a:graphicFrameLocks noChangeAspect="1"/>
          </p:cNvGraphicFramePr>
          <p:nvPr/>
        </p:nvGraphicFramePr>
        <p:xfrm>
          <a:off x="935038" y="2565400"/>
          <a:ext cx="287178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2" name="公式" r:id="rId9" imgW="977476" imgH="253890" progId="Equation.3">
                  <p:embed/>
                </p:oleObj>
              </mc:Choice>
              <mc:Fallback>
                <p:oleObj name="公式" r:id="rId9" imgW="977476" imgH="25389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565400"/>
                        <a:ext cx="287178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7120" name="AutoShape 16" descr="粉色面巾纸"/>
          <p:cNvSpPr>
            <a:spLocks noChangeArrowheads="1"/>
          </p:cNvSpPr>
          <p:nvPr/>
        </p:nvSpPr>
        <p:spPr bwMode="auto">
          <a:xfrm>
            <a:off x="3851275" y="4365625"/>
            <a:ext cx="5113338" cy="2160588"/>
          </a:xfrm>
          <a:prstGeom prst="roundRect">
            <a:avLst>
              <a:gd name="adj" fmla="val 16667"/>
            </a:avLst>
          </a:prstGeom>
          <a:blipFill dpi="0" rotWithShape="1">
            <a:blip r:embed="rId11">
              <a:alphaModFix amt="38000"/>
            </a:blip>
            <a:srcRect/>
            <a:tile tx="0" ty="0" sx="100000" sy="100000" flip="none" algn="tl"/>
          </a:blip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87121" name="Object 17"/>
          <p:cNvGraphicFramePr>
            <a:graphicFrameLocks noChangeAspect="1"/>
          </p:cNvGraphicFramePr>
          <p:nvPr/>
        </p:nvGraphicFramePr>
        <p:xfrm>
          <a:off x="5003800" y="4508500"/>
          <a:ext cx="27606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3" name="公式" r:id="rId12" imgW="774364" imgH="203112" progId="Equation.3">
                  <p:embed/>
                </p:oleObj>
              </mc:Choice>
              <mc:Fallback>
                <p:oleObj name="公式" r:id="rId12" imgW="774364" imgH="2031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508500"/>
                        <a:ext cx="27606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7122" name="Object 18"/>
          <p:cNvGraphicFramePr>
            <a:graphicFrameLocks noChangeAspect="1"/>
          </p:cNvGraphicFramePr>
          <p:nvPr/>
        </p:nvGraphicFramePr>
        <p:xfrm>
          <a:off x="4427538" y="5229225"/>
          <a:ext cx="3960812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4" name="公式" r:id="rId14" imgW="1422400" imgH="431800" progId="Equation.3">
                  <p:embed/>
                </p:oleObj>
              </mc:Choice>
              <mc:Fallback>
                <p:oleObj name="公式" r:id="rId14" imgW="1422400" imgH="431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229225"/>
                        <a:ext cx="3960812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1" name="Object 19"/>
          <p:cNvGraphicFramePr>
            <a:graphicFrameLocks noChangeAspect="1"/>
          </p:cNvGraphicFramePr>
          <p:nvPr/>
        </p:nvGraphicFramePr>
        <p:xfrm>
          <a:off x="971550" y="1196975"/>
          <a:ext cx="260667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5" name="公式" r:id="rId16" imgW="888614" imgH="253890" progId="Equation.3">
                  <p:embed/>
                </p:oleObj>
              </mc:Choice>
              <mc:Fallback>
                <p:oleObj name="公式" r:id="rId16" imgW="888614" imgH="25389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260667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8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8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8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08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8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8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87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087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87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87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87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87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87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87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87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87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87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87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08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7118" grpId="0" animBg="1"/>
      <p:bldP spid="70871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8133" name="AutoShape 5"/>
          <p:cNvSpPr>
            <a:spLocks/>
          </p:cNvSpPr>
          <p:nvPr/>
        </p:nvSpPr>
        <p:spPr bwMode="auto">
          <a:xfrm rot="16200000">
            <a:off x="6367144" y="2703399"/>
            <a:ext cx="390525" cy="2896547"/>
          </a:xfrm>
          <a:prstGeom prst="leftBrace">
            <a:avLst>
              <a:gd name="adj1" fmla="val 6761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7218" y="554196"/>
                <a:ext cx="7511928" cy="1989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记 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 i="0" smtClean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 i="0" smtClean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0" smtClean="0">
                        <a:latin typeface="Cambria Math"/>
                      </a:rPr>
                      <m:t>  </m:t>
                    </m:r>
                    <m:r>
                      <a:rPr lang="zh-CN" altLang="en-US" b="1" i="0" smtClean="0">
                        <a:latin typeface="Cambria Math"/>
                      </a:rPr>
                      <m:t>𝛃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18" y="554196"/>
                <a:ext cx="7511928" cy="1989199"/>
              </a:xfrm>
              <a:prstGeom prst="rect">
                <a:avLst/>
              </a:prstGeom>
              <a:blipFill rotWithShape="1">
                <a:blip r:embed="rId18"/>
                <a:stretch>
                  <a:fillRect l="-1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68620" y="2910923"/>
                <a:ext cx="4263218" cy="14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 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𝒍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0" y="2910923"/>
                <a:ext cx="4263218" cy="14345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32040" y="3330237"/>
                <a:ext cx="3644203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 b="1" i="0" smtClean="0">
                                  <a:latin typeface="Cambria Math"/>
                                </a:rPr>
                                <m:t>𝛃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 smtClean="0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𝒍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 smtClean="0">
                                      <a:latin typeface="Cambria Math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330237"/>
                <a:ext cx="3644203" cy="5959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5669" y="4498259"/>
            <a:ext cx="3693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华文楷体" pitchFamily="2" charset="-122"/>
              </a:rPr>
              <a:t> n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</a:rPr>
              <a:t>维欧式空间距离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求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dirty="0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𝒍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𝒌</m:t>
                              </m:r>
                            </m:e>
                          </m:mr>
                        </m:m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dirty="0">
                        <a:latin typeface="Cambria Math"/>
                        <a:ea typeface="华文楷体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  <a:ea typeface="华文楷体" pitchFamily="2" charset="-122"/>
                          </a:rPr>
                          <m:t>𝐑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使得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𝐗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 最小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blipFill rotWithShape="1">
                <a:blip r:embed="rId19"/>
                <a:stretch>
                  <a:fillRect l="-808" r="-889" b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88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88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8133" grpId="0" animBg="1"/>
      <p:bldP spid="4" grpId="0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reeform 2"/>
          <p:cNvSpPr>
            <a:spLocks/>
          </p:cNvSpPr>
          <p:nvPr/>
        </p:nvSpPr>
        <p:spPr bwMode="auto">
          <a:xfrm>
            <a:off x="3492500" y="2060575"/>
            <a:ext cx="5256213" cy="3168650"/>
          </a:xfrm>
          <a:custGeom>
            <a:avLst/>
            <a:gdLst>
              <a:gd name="T0" fmla="*/ 0 w 3311"/>
              <a:gd name="T1" fmla="*/ 2147483647 h 1996"/>
              <a:gd name="T2" fmla="*/ 2147483647 w 3311"/>
              <a:gd name="T3" fmla="*/ 0 h 1996"/>
              <a:gd name="T4" fmla="*/ 2147483647 w 3311"/>
              <a:gd name="T5" fmla="*/ 2147483647 h 1996"/>
              <a:gd name="T6" fmla="*/ 2147483647 w 3311"/>
              <a:gd name="T7" fmla="*/ 2147483647 h 1996"/>
              <a:gd name="T8" fmla="*/ 0 w 3311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11"/>
              <a:gd name="T16" fmla="*/ 0 h 1996"/>
              <a:gd name="T17" fmla="*/ 3311 w 3311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11" h="1996">
                <a:moveTo>
                  <a:pt x="0" y="1134"/>
                </a:moveTo>
                <a:lnTo>
                  <a:pt x="1723" y="0"/>
                </a:lnTo>
                <a:lnTo>
                  <a:pt x="3311" y="680"/>
                </a:lnTo>
                <a:lnTo>
                  <a:pt x="1406" y="1996"/>
                </a:lnTo>
                <a:lnTo>
                  <a:pt x="0" y="1134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3" name="Line 3"/>
          <p:cNvSpPr>
            <a:spLocks noChangeShapeType="1"/>
          </p:cNvSpPr>
          <p:nvPr/>
        </p:nvSpPr>
        <p:spPr bwMode="auto">
          <a:xfrm>
            <a:off x="5508625" y="4003675"/>
            <a:ext cx="1727200" cy="1588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5003800" y="4005263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39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005263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5" name="Line 5"/>
          <p:cNvSpPr>
            <a:spLocks noChangeShapeType="1"/>
          </p:cNvSpPr>
          <p:nvPr/>
        </p:nvSpPr>
        <p:spPr bwMode="auto">
          <a:xfrm flipH="1" flipV="1">
            <a:off x="4932363" y="3213100"/>
            <a:ext cx="576262" cy="788988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7286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7391400" y="3716338"/>
          <a:ext cx="5000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0" name="公式" r:id="rId5" imgW="203112" imgH="241195" progId="Equation.3">
                  <p:embed/>
                </p:oleObj>
              </mc:Choice>
              <mc:Fallback>
                <p:oleObj name="公式" r:id="rId5" imgW="203112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716338"/>
                        <a:ext cx="5000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7" name="Object 7"/>
          <p:cNvGraphicFramePr>
            <a:graphicFrameLocks noChangeAspect="1"/>
          </p:cNvGraphicFramePr>
          <p:nvPr/>
        </p:nvGraphicFramePr>
        <p:xfrm>
          <a:off x="4643438" y="2565400"/>
          <a:ext cx="5318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1" name="公式" r:id="rId7" imgW="215713" imgH="241091" progId="Equation.3">
                  <p:embed/>
                </p:oleObj>
              </mc:Choice>
              <mc:Fallback>
                <p:oleObj name="公式" r:id="rId7" imgW="215713" imgH="2410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565400"/>
                        <a:ext cx="531812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9160" name="Line 8"/>
          <p:cNvSpPr>
            <a:spLocks noChangeShapeType="1"/>
          </p:cNvSpPr>
          <p:nvPr/>
        </p:nvSpPr>
        <p:spPr bwMode="auto">
          <a:xfrm>
            <a:off x="6588125" y="1052513"/>
            <a:ext cx="71438" cy="208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9161" name="Line 9"/>
          <p:cNvSpPr>
            <a:spLocks noChangeShapeType="1"/>
          </p:cNvSpPr>
          <p:nvPr/>
        </p:nvSpPr>
        <p:spPr bwMode="auto">
          <a:xfrm flipV="1">
            <a:off x="5508625" y="3141663"/>
            <a:ext cx="1150938" cy="865187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89162" name="Object 10"/>
          <p:cNvGraphicFramePr>
            <a:graphicFrameLocks noChangeAspect="1"/>
          </p:cNvGraphicFramePr>
          <p:nvPr/>
        </p:nvGraphicFramePr>
        <p:xfrm>
          <a:off x="6561138" y="476250"/>
          <a:ext cx="32702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2" name="公式" r:id="rId9" imgW="139639" imgH="241195" progId="Equation.3">
                  <p:embed/>
                </p:oleObj>
              </mc:Choice>
              <mc:Fallback>
                <p:oleObj name="公式" r:id="rId9" imgW="139639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476250"/>
                        <a:ext cx="32702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1" name="Object 11"/>
          <p:cNvGraphicFramePr>
            <a:graphicFrameLocks noChangeAspect="1"/>
          </p:cNvGraphicFramePr>
          <p:nvPr/>
        </p:nvGraphicFramePr>
        <p:xfrm>
          <a:off x="2195513" y="3789363"/>
          <a:ext cx="26543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3" name="公式" r:id="rId11" imgW="1129810" imgH="253890" progId="Equation.3">
                  <p:embed/>
                </p:oleObj>
              </mc:Choice>
              <mc:Fallback>
                <p:oleObj name="公式" r:id="rId11" imgW="1129810" imgH="25389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789363"/>
                        <a:ext cx="26543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9164" name="Object 12"/>
          <p:cNvGraphicFramePr>
            <a:graphicFrameLocks noChangeAspect="1"/>
          </p:cNvGraphicFramePr>
          <p:nvPr/>
        </p:nvGraphicFramePr>
        <p:xfrm>
          <a:off x="6732588" y="2997200"/>
          <a:ext cx="175736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4" name="公式" r:id="rId13" imgW="761669" imgH="241195" progId="Equation.3">
                  <p:embed/>
                </p:oleObj>
              </mc:Choice>
              <mc:Fallback>
                <p:oleObj name="公式" r:id="rId13" imgW="761669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997200"/>
                        <a:ext cx="1757362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9165" name="Object 13"/>
          <p:cNvGraphicFramePr>
            <a:graphicFrameLocks noChangeAspect="1"/>
          </p:cNvGraphicFramePr>
          <p:nvPr/>
        </p:nvGraphicFramePr>
        <p:xfrm>
          <a:off x="684213" y="981075"/>
          <a:ext cx="41910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5" name="公式" r:id="rId15" imgW="1435100" imgH="457200" progId="Equation.3">
                  <p:embed/>
                </p:oleObj>
              </mc:Choice>
              <mc:Fallback>
                <p:oleObj name="公式" r:id="rId15" imgW="14351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81075"/>
                        <a:ext cx="419100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9166" name="AutoShape 14"/>
          <p:cNvSpPr>
            <a:spLocks/>
          </p:cNvSpPr>
          <p:nvPr/>
        </p:nvSpPr>
        <p:spPr bwMode="auto">
          <a:xfrm rot="10584002">
            <a:off x="6800850" y="1052513"/>
            <a:ext cx="287338" cy="1997075"/>
          </a:xfrm>
          <a:prstGeom prst="leftBrace">
            <a:avLst>
              <a:gd name="adj1" fmla="val 579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89167" name="Object 15"/>
          <p:cNvGraphicFramePr>
            <a:graphicFrameLocks noChangeAspect="1"/>
          </p:cNvGraphicFramePr>
          <p:nvPr/>
        </p:nvGraphicFramePr>
        <p:xfrm>
          <a:off x="7323138" y="1773238"/>
          <a:ext cx="933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6" name="公式" r:id="rId17" imgW="393529" imgH="228501" progId="Equation.3">
                  <p:embed/>
                </p:oleObj>
              </mc:Choice>
              <mc:Fallback>
                <p:oleObj name="公式" r:id="rId17" imgW="393529" imgH="22850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138" y="1773238"/>
                        <a:ext cx="933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9170" name="Line 18"/>
          <p:cNvSpPr>
            <a:spLocks noChangeShapeType="1"/>
          </p:cNvSpPr>
          <p:nvPr/>
        </p:nvSpPr>
        <p:spPr bwMode="auto">
          <a:xfrm flipV="1">
            <a:off x="5508625" y="981075"/>
            <a:ext cx="1079500" cy="30257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求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dirty="0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𝒍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𝒌</m:t>
                              </m:r>
                            </m:e>
                          </m:mr>
                        </m:m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dirty="0">
                        <a:latin typeface="Cambria Math"/>
                        <a:ea typeface="华文楷体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  <a:ea typeface="华文楷体" pitchFamily="2" charset="-122"/>
                          </a:rPr>
                          <m:t>𝐑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使得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𝐗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 最小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blipFill rotWithShape="1">
                <a:blip r:embed="rId22"/>
                <a:stretch>
                  <a:fillRect l="-808" r="-889" b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08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89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89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89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89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08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89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89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708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89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89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89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89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9160" grpId="0" animBg="1"/>
      <p:bldP spid="7089161" grpId="0" animBg="1"/>
      <p:bldP spid="7089166" grpId="0" animBg="1"/>
      <p:bldP spid="708917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2699792" y="2852936"/>
            <a:ext cx="5473700" cy="666750"/>
          </a:xfrm>
          <a:prstGeom prst="roundRect">
            <a:avLst>
              <a:gd name="adj" fmla="val 20644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5513" y="1989138"/>
            <a:ext cx="1416050" cy="584200"/>
          </a:xfrm>
          <a:prstGeom prst="rect">
            <a:avLst/>
          </a:prstGeom>
          <a:solidFill>
            <a:srgbClr val="0099FF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列满秩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19044" y="554196"/>
                <a:ext cx="7009339" cy="1989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𝐀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0" smtClean="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zh-CN" altLang="en-US" b="1" i="0" smtClean="0">
                          <a:latin typeface="Cambria Math"/>
                        </a:rPr>
                        <m:t>𝛃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44" y="554196"/>
                <a:ext cx="7009339" cy="19891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052513"/>
            <a:ext cx="8229600" cy="518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latin typeface="Times New Roman" pitchFamily="18" charset="0"/>
                <a:ea typeface="+mn-ea"/>
              </a:rPr>
              <a:t> </a:t>
            </a:r>
            <a:endParaRPr kumimoji="0" lang="en-US" altLang="zh-CN" kern="0" dirty="0">
              <a:latin typeface="华文楷体" pitchFamily="2" charset="-122"/>
              <a:ea typeface="华文楷体" pitchFamily="2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endParaRPr kumimoji="0" lang="en-US" altLang="zh-CN" kern="0" dirty="0">
              <a:latin typeface="Times New Roman" pitchFamily="18" charset="0"/>
              <a:ea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        A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X  =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+mn-ea"/>
                <a:sym typeface="Symbol" pitchFamily="18" charset="2"/>
              </a:rPr>
              <a:t>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在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&lt;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Symbol" pitchFamily="18" charset="2"/>
              </a:rPr>
              <a:t>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+mn-ea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&gt;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上的正交投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Symbol" pitchFamily="18" charset="2"/>
              </a:rPr>
              <a:t>影</a:t>
            </a: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                 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A X = A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 smtClean="0">
                <a:latin typeface="Times New Roman" pitchFamily="18" charset="0"/>
              </a:rPr>
              <a:t>                   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   </a:t>
            </a:r>
            <a:r>
              <a:rPr kumimoji="0" lang="en-US" altLang="zh-CN" kern="0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X </a:t>
            </a:r>
            <a:r>
              <a:rPr kumimoji="0" lang="en-US" altLang="zh-CN" kern="0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kumimoji="0" lang="en-US" altLang="zh-CN" kern="0" dirty="0">
                <a:latin typeface="Times New Roman" pitchFamily="18" charset="0"/>
              </a:rPr>
              <a:t> ( 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</a:rPr>
              <a:t>A )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kumimoji="0" lang="en-US" altLang="zh-CN" kern="0" dirty="0">
                <a:latin typeface="Times New Roman" pitchFamily="18" charset="0"/>
              </a:rPr>
              <a:t>A</a:t>
            </a:r>
            <a:r>
              <a:rPr kumimoji="0" lang="en-US" altLang="zh-CN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CN" kern="0" dirty="0"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latin typeface="Times New Roman" pitchFamily="18" charset="0"/>
                <a:sym typeface="Symbol" pitchFamily="18" charset="2"/>
              </a:rPr>
              <a:t></a:t>
            </a:r>
            <a:endParaRPr kumimoji="0" lang="en-US" altLang="zh-CN" kern="0" dirty="0">
              <a:latin typeface="Times New Roman" pitchFamily="18" charset="0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求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  <a:ea typeface="华文楷体" pitchFamily="2" charset="-122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dirty="0" smtClean="0">
                                <a:latin typeface="Cambria Math"/>
                                <a:ea typeface="华文楷体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𝒍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  <a:ea typeface="华文楷体" pitchFamily="2" charset="-122"/>
                                </a:rPr>
                                <m:t>𝒌</m:t>
                              </m:r>
                            </m:e>
                          </m:mr>
                        </m:m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dirty="0">
                        <a:latin typeface="Cambria Math"/>
                        <a:ea typeface="华文楷体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  <a:ea typeface="华文楷体" pitchFamily="2" charset="-122"/>
                          </a:rPr>
                          <m:t>𝐑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  <a:ea typeface="华文楷体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itchFamily="18" charset="0"/>
                    <a:ea typeface="华文楷体" pitchFamily="2" charset="-122"/>
                  </a:rPr>
                  <a:t> , </a:t>
                </a:r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使得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华文楷体" pitchFamily="2" charset="-122"/>
                          </a:rPr>
                          <m:t> </m:t>
                        </m:r>
                        <m:r>
                          <a:rPr lang="zh-CN" altLang="en-US">
                            <a:latin typeface="Cambria Math"/>
                          </a:rPr>
                          <m:t>𝛃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𝐗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itchFamily="18" charset="0"/>
                    <a:ea typeface="华文楷体" pitchFamily="2" charset="-122"/>
                  </a:rPr>
                  <a:t> 最小</a:t>
                </a:r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1" y="5301208"/>
                <a:ext cx="7540525" cy="923714"/>
              </a:xfrm>
              <a:prstGeom prst="rect">
                <a:avLst/>
              </a:prstGeom>
              <a:blipFill rotWithShape="1">
                <a:blip r:embed="rId4"/>
                <a:stretch>
                  <a:fillRect l="-808" r="-889" b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6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1202" name="Line 2"/>
          <p:cNvSpPr>
            <a:spLocks noChangeShapeType="1"/>
          </p:cNvSpPr>
          <p:nvPr/>
        </p:nvSpPr>
        <p:spPr bwMode="auto">
          <a:xfrm flipV="1">
            <a:off x="971550" y="1773238"/>
            <a:ext cx="7056438" cy="41751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1203" name="Line 3"/>
          <p:cNvSpPr>
            <a:spLocks noChangeShapeType="1"/>
          </p:cNvSpPr>
          <p:nvPr/>
        </p:nvSpPr>
        <p:spPr bwMode="auto">
          <a:xfrm flipH="1">
            <a:off x="4643438" y="2276475"/>
            <a:ext cx="0" cy="1439863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2" name="Oval 4"/>
          <p:cNvSpPr>
            <a:spLocks noChangeArrowheads="1"/>
          </p:cNvSpPr>
          <p:nvPr/>
        </p:nvSpPr>
        <p:spPr bwMode="auto">
          <a:xfrm>
            <a:off x="4500563" y="21336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9333" name="Oval 5"/>
          <p:cNvSpPr>
            <a:spLocks noChangeArrowheads="1"/>
          </p:cNvSpPr>
          <p:nvPr/>
        </p:nvSpPr>
        <p:spPr bwMode="auto">
          <a:xfrm>
            <a:off x="3276600" y="3644900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6732588" y="270827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9335" name="Oval 7"/>
          <p:cNvSpPr>
            <a:spLocks noChangeArrowheads="1"/>
          </p:cNvSpPr>
          <p:nvPr/>
        </p:nvSpPr>
        <p:spPr bwMode="auto">
          <a:xfrm>
            <a:off x="1908175" y="55165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9336" name="Oval 8"/>
          <p:cNvSpPr>
            <a:spLocks noChangeArrowheads="1"/>
          </p:cNvSpPr>
          <p:nvPr/>
        </p:nvSpPr>
        <p:spPr bwMode="auto">
          <a:xfrm>
            <a:off x="3635375" y="4724400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91209" name="Object 9"/>
          <p:cNvGraphicFramePr>
            <a:graphicFrameLocks noChangeAspect="1"/>
          </p:cNvGraphicFramePr>
          <p:nvPr/>
        </p:nvGraphicFramePr>
        <p:xfrm>
          <a:off x="7019925" y="1196975"/>
          <a:ext cx="18573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9" name="公式" r:id="rId3" imgW="761669" imgH="241195" progId="Equation.3">
                  <p:embed/>
                </p:oleObj>
              </mc:Choice>
              <mc:Fallback>
                <p:oleObj name="公式" r:id="rId3" imgW="761669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196975"/>
                        <a:ext cx="18573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6804025" y="206057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99339" name="Oval 11"/>
          <p:cNvSpPr>
            <a:spLocks noChangeArrowheads="1"/>
          </p:cNvSpPr>
          <p:nvPr/>
        </p:nvSpPr>
        <p:spPr bwMode="auto">
          <a:xfrm>
            <a:off x="2555875" y="46529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91212" name="Line 12"/>
          <p:cNvSpPr>
            <a:spLocks noChangeShapeType="1"/>
          </p:cNvSpPr>
          <p:nvPr/>
        </p:nvSpPr>
        <p:spPr bwMode="auto">
          <a:xfrm flipH="1">
            <a:off x="3779838" y="4292600"/>
            <a:ext cx="0" cy="504825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1213" name="Line 13"/>
          <p:cNvSpPr>
            <a:spLocks noChangeShapeType="1"/>
          </p:cNvSpPr>
          <p:nvPr/>
        </p:nvSpPr>
        <p:spPr bwMode="auto">
          <a:xfrm flipH="1">
            <a:off x="3419475" y="3789363"/>
            <a:ext cx="0" cy="647700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1214" name="Line 14"/>
          <p:cNvSpPr>
            <a:spLocks noChangeShapeType="1"/>
          </p:cNvSpPr>
          <p:nvPr/>
        </p:nvSpPr>
        <p:spPr bwMode="auto">
          <a:xfrm flipH="1">
            <a:off x="2051050" y="5300663"/>
            <a:ext cx="0" cy="360362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1215" name="Line 15"/>
          <p:cNvSpPr>
            <a:spLocks noChangeShapeType="1"/>
          </p:cNvSpPr>
          <p:nvPr/>
        </p:nvSpPr>
        <p:spPr bwMode="auto">
          <a:xfrm flipH="1">
            <a:off x="6948488" y="2205038"/>
            <a:ext cx="0" cy="144462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91216" name="Line 16"/>
          <p:cNvSpPr>
            <a:spLocks noChangeShapeType="1"/>
          </p:cNvSpPr>
          <p:nvPr/>
        </p:nvSpPr>
        <p:spPr bwMode="auto">
          <a:xfrm flipH="1">
            <a:off x="6877050" y="2420938"/>
            <a:ext cx="0" cy="360362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9345" name="Object 17"/>
          <p:cNvGraphicFramePr>
            <a:graphicFrameLocks noChangeAspect="1"/>
          </p:cNvGraphicFramePr>
          <p:nvPr/>
        </p:nvGraphicFramePr>
        <p:xfrm>
          <a:off x="539750" y="333375"/>
          <a:ext cx="155733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0" name="公式" r:id="rId5" imgW="558800" imgH="457200" progId="Equation.3">
                  <p:embed/>
                </p:oleObj>
              </mc:Choice>
              <mc:Fallback>
                <p:oleObj name="公式" r:id="rId5" imgW="558800" imgH="457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1557338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1218" name="Object 18"/>
          <p:cNvGraphicFramePr>
            <a:graphicFrameLocks noChangeAspect="1"/>
          </p:cNvGraphicFramePr>
          <p:nvPr/>
        </p:nvGraphicFramePr>
        <p:xfrm>
          <a:off x="3276600" y="5516563"/>
          <a:ext cx="54371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1" name="公式" r:id="rId7" imgW="1625600" imgH="203200" progId="Equation.3">
                  <p:embed/>
                </p:oleObj>
              </mc:Choice>
              <mc:Fallback>
                <p:oleObj name="公式" r:id="rId7" imgW="1625600" imgH="203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516563"/>
                        <a:ext cx="5437188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1219" name="Object 19"/>
          <p:cNvGraphicFramePr>
            <a:graphicFrameLocks noChangeAspect="1"/>
          </p:cNvGraphicFramePr>
          <p:nvPr/>
        </p:nvGraphicFramePr>
        <p:xfrm>
          <a:off x="4716463" y="4581525"/>
          <a:ext cx="37528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2" name="公式" r:id="rId9" imgW="1104900" imgH="190500" progId="Equation.3">
                  <p:embed/>
                </p:oleObj>
              </mc:Choice>
              <mc:Fallback>
                <p:oleObj name="公式" r:id="rId9" imgW="1104900" imgH="190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581525"/>
                        <a:ext cx="37528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8" name="矩形 19"/>
          <p:cNvSpPr>
            <a:spLocks noChangeArrowheads="1"/>
          </p:cNvSpPr>
          <p:nvPr/>
        </p:nvSpPr>
        <p:spPr bwMode="auto">
          <a:xfrm>
            <a:off x="1979613" y="692150"/>
            <a:ext cx="36925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sym typeface="Symbol" pitchFamily="18" charset="2"/>
              </a:rPr>
              <a:t>=</a:t>
            </a:r>
            <a:r>
              <a:rPr lang="en-US" altLang="zh-CN">
                <a:latin typeface="Times New Roman" pitchFamily="18" charset="0"/>
              </a:rPr>
              <a:t> ( A</a:t>
            </a:r>
            <a:r>
              <a:rPr lang="en-US" altLang="zh-CN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>
                <a:latin typeface="Times New Roman" pitchFamily="18" charset="0"/>
              </a:rPr>
              <a:t>A )</a:t>
            </a:r>
            <a:r>
              <a:rPr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CN">
                <a:latin typeface="Times New Roman" pitchFamily="18" charset="0"/>
              </a:rPr>
              <a:t>A</a:t>
            </a:r>
            <a:r>
              <a:rPr lang="en-US" altLang="zh-CN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>
                <a:latin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sym typeface="Symbol" pitchFamily="18" charset="2"/>
              </a:rPr>
              <a:t>  </a:t>
            </a:r>
            <a:r>
              <a:rPr lang="zh-CN" altLang="en-US">
                <a:latin typeface="Times New Roman" pitchFamily="18" charset="0"/>
                <a:sym typeface="Symbol" pitchFamily="18" charset="2"/>
              </a:rPr>
              <a:t>时</a:t>
            </a:r>
            <a:r>
              <a:rPr lang="en-US" altLang="zh-CN">
                <a:latin typeface="Times New Roman" pitchFamily="18" charset="0"/>
                <a:sym typeface="Symbol" pitchFamily="18" charset="2"/>
              </a:rPr>
              <a:t>, </a:t>
            </a: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9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09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9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09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709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709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709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709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709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09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709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1202" grpId="0" animBg="1"/>
      <p:bldP spid="7091203" grpId="0" animBg="1"/>
      <p:bldP spid="7091212" grpId="0" animBg="1"/>
      <p:bldP spid="7091213" grpId="0" animBg="1"/>
      <p:bldP spid="7091214" grpId="0" animBg="1"/>
      <p:bldP spid="7091215" grpId="0" animBg="1"/>
      <p:bldP spid="70912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1258888" y="1196975"/>
          <a:ext cx="27178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1" name="公式" r:id="rId3" imgW="927100" imgH="279400" progId="Equation.3">
                  <p:embed/>
                </p:oleObj>
              </mc:Choice>
              <mc:Fallback>
                <p:oleObj name="公式" r:id="rId3" imgW="9271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27178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2227" name="Line 3"/>
          <p:cNvSpPr>
            <a:spLocks noChangeShapeType="1"/>
          </p:cNvSpPr>
          <p:nvPr/>
        </p:nvSpPr>
        <p:spPr bwMode="auto">
          <a:xfrm flipH="1">
            <a:off x="4932363" y="3141663"/>
            <a:ext cx="0" cy="1295400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92228" name="Object 4"/>
          <p:cNvGraphicFramePr>
            <a:graphicFrameLocks noChangeAspect="1"/>
          </p:cNvGraphicFramePr>
          <p:nvPr/>
        </p:nvGraphicFramePr>
        <p:xfrm>
          <a:off x="5148263" y="2636838"/>
          <a:ext cx="11144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2" name="公式" r:id="rId5" imgW="457200" imgH="279400" progId="Equation.3">
                  <p:embed/>
                </p:oleObj>
              </mc:Choice>
              <mc:Fallback>
                <p:oleObj name="公式" r:id="rId5" imgW="4572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636838"/>
                        <a:ext cx="11144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1403350" y="501332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684213" y="4437063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5724525" y="2205038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92232" name="Object 8"/>
          <p:cNvGraphicFramePr>
            <a:graphicFrameLocks noChangeAspect="1"/>
          </p:cNvGraphicFramePr>
          <p:nvPr/>
        </p:nvGraphicFramePr>
        <p:xfrm>
          <a:off x="5148263" y="3933825"/>
          <a:ext cx="3254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3" name="公式" r:id="rId7" imgW="1333500" imgH="292100" progId="Equation.3">
                  <p:embed/>
                </p:oleObj>
              </mc:Choice>
              <mc:Fallback>
                <p:oleObj name="公式" r:id="rId7" imgW="13335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933825"/>
                        <a:ext cx="32543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1" name="Oval 9"/>
          <p:cNvSpPr>
            <a:spLocks noChangeArrowheads="1"/>
          </p:cNvSpPr>
          <p:nvPr/>
        </p:nvSpPr>
        <p:spPr bwMode="auto">
          <a:xfrm>
            <a:off x="4356100" y="458152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92234" name="AutoShape 10"/>
          <p:cNvSpPr>
            <a:spLocks/>
          </p:cNvSpPr>
          <p:nvPr/>
        </p:nvSpPr>
        <p:spPr bwMode="auto">
          <a:xfrm>
            <a:off x="4427538" y="2997200"/>
            <a:ext cx="215900" cy="1296988"/>
          </a:xfrm>
          <a:prstGeom prst="leftBrace">
            <a:avLst>
              <a:gd name="adj1" fmla="val 5006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92235" name="Object 11"/>
          <p:cNvGraphicFramePr>
            <a:graphicFrameLocks noChangeAspect="1"/>
          </p:cNvGraphicFramePr>
          <p:nvPr/>
        </p:nvGraphicFramePr>
        <p:xfrm>
          <a:off x="179388" y="3213100"/>
          <a:ext cx="41560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4" name="公式" r:id="rId9" imgW="1574117" imgH="317362" progId="Equation.3">
                  <p:embed/>
                </p:oleObj>
              </mc:Choice>
              <mc:Fallback>
                <p:oleObj name="公式" r:id="rId9" imgW="1574117" imgH="31736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213100"/>
                        <a:ext cx="41560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2236" name="Object 12"/>
          <p:cNvGraphicFramePr>
            <a:graphicFrameLocks noChangeAspect="1"/>
          </p:cNvGraphicFramePr>
          <p:nvPr/>
        </p:nvGraphicFramePr>
        <p:xfrm>
          <a:off x="5435600" y="404813"/>
          <a:ext cx="30543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5" name="公式" r:id="rId11" imgW="1282700" imgH="304800" progId="Equation.3">
                  <p:embed/>
                </p:oleObj>
              </mc:Choice>
              <mc:Fallback>
                <p:oleObj name="公式" r:id="rId11" imgW="1282700" imgH="304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04813"/>
                        <a:ext cx="305435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5" name="Oval 13"/>
          <p:cNvSpPr>
            <a:spLocks noChangeArrowheads="1"/>
          </p:cNvSpPr>
          <p:nvPr/>
        </p:nvSpPr>
        <p:spPr bwMode="auto">
          <a:xfrm>
            <a:off x="3851275" y="522922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0366" name="Oval 14"/>
          <p:cNvSpPr>
            <a:spLocks noChangeArrowheads="1"/>
          </p:cNvSpPr>
          <p:nvPr/>
        </p:nvSpPr>
        <p:spPr bwMode="auto">
          <a:xfrm>
            <a:off x="6156325" y="148431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0367" name="Oval 15"/>
          <p:cNvSpPr>
            <a:spLocks noChangeArrowheads="1"/>
          </p:cNvSpPr>
          <p:nvPr/>
        </p:nvSpPr>
        <p:spPr bwMode="auto">
          <a:xfrm>
            <a:off x="2627313" y="5589588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7092240" name="AutoShape 16"/>
          <p:cNvCxnSpPr>
            <a:cxnSpLocks noChangeShapeType="1"/>
            <a:endCxn id="100369" idx="0"/>
          </p:cNvCxnSpPr>
          <p:nvPr/>
        </p:nvCxnSpPr>
        <p:spPr bwMode="auto">
          <a:xfrm>
            <a:off x="3976688" y="1606550"/>
            <a:ext cx="955675" cy="1233488"/>
          </a:xfrm>
          <a:prstGeom prst="curvedConnector2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69" name="Oval 17"/>
          <p:cNvSpPr>
            <a:spLocks noChangeArrowheads="1"/>
          </p:cNvSpPr>
          <p:nvPr/>
        </p:nvSpPr>
        <p:spPr bwMode="auto">
          <a:xfrm>
            <a:off x="4787900" y="2852738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92242" name="Freeform 18"/>
          <p:cNvSpPr>
            <a:spLocks/>
          </p:cNvSpPr>
          <p:nvPr/>
        </p:nvSpPr>
        <p:spPr bwMode="auto">
          <a:xfrm>
            <a:off x="684213" y="1341438"/>
            <a:ext cx="5545137" cy="4464050"/>
          </a:xfrm>
          <a:custGeom>
            <a:avLst/>
            <a:gdLst>
              <a:gd name="T0" fmla="*/ 0 w 3493"/>
              <a:gd name="T1" fmla="*/ 2147483647 h 2812"/>
              <a:gd name="T2" fmla="*/ 2147483647 w 3493"/>
              <a:gd name="T3" fmla="*/ 2147483647 h 2812"/>
              <a:gd name="T4" fmla="*/ 2147483647 w 3493"/>
              <a:gd name="T5" fmla="*/ 2147483647 h 2812"/>
              <a:gd name="T6" fmla="*/ 2147483647 w 3493"/>
              <a:gd name="T7" fmla="*/ 0 h 2812"/>
              <a:gd name="T8" fmla="*/ 0 60000 65536"/>
              <a:gd name="T9" fmla="*/ 0 60000 65536"/>
              <a:gd name="T10" fmla="*/ 0 60000 65536"/>
              <a:gd name="T11" fmla="*/ 0 60000 65536"/>
              <a:gd name="T12" fmla="*/ 0 w 3493"/>
              <a:gd name="T13" fmla="*/ 0 h 2812"/>
              <a:gd name="T14" fmla="*/ 3493 w 3493"/>
              <a:gd name="T15" fmla="*/ 2812 h 28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93" h="2812">
                <a:moveTo>
                  <a:pt x="0" y="1769"/>
                </a:moveTo>
                <a:cubicBezTo>
                  <a:pt x="419" y="2245"/>
                  <a:pt x="839" y="2722"/>
                  <a:pt x="1270" y="2767"/>
                </a:cubicBezTo>
                <a:cubicBezTo>
                  <a:pt x="1701" y="2812"/>
                  <a:pt x="2216" y="2502"/>
                  <a:pt x="2586" y="2041"/>
                </a:cubicBezTo>
                <a:cubicBezTo>
                  <a:pt x="2956" y="1580"/>
                  <a:pt x="3224" y="790"/>
                  <a:pt x="3493" y="0"/>
                </a:cubicBezTo>
              </a:path>
            </a:pathLst>
          </a:custGeom>
          <a:noFill/>
          <a:ln w="635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9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092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92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9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0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9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9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9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9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709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9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9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9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9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9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9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92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92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2227" grpId="0" animBg="1"/>
      <p:bldP spid="7092234" grpId="0" animBg="1"/>
      <p:bldP spid="70922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944216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+mj-ea"/>
              </a:rPr>
              <a:t>实向量空间引入内积后</a:t>
            </a:r>
            <a:r>
              <a:rPr lang="en-US" altLang="zh-CN" sz="3600" b="1" dirty="0" smtClean="0">
                <a:latin typeface="+mj-ea"/>
              </a:rPr>
              <a:t>, </a:t>
            </a:r>
            <a:br>
              <a:rPr lang="en-US" altLang="zh-CN" sz="3600" b="1" dirty="0" smtClean="0">
                <a:latin typeface="+mj-ea"/>
              </a:rPr>
            </a:br>
            <a:r>
              <a:rPr lang="zh-CN" altLang="en-US" sz="3600" b="1" dirty="0" smtClean="0">
                <a:latin typeface="+mj-ea"/>
              </a:rPr>
              <a:t>就有距离、夹角的概念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2631" y="2276872"/>
                <a:ext cx="8245399" cy="1989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 , </m:t>
                    </m:r>
                    <m:r>
                      <a:rPr lang="zh-CN" altLang="en-US" b="1" i="0" smtClean="0">
                        <a:latin typeface="Cambria Math"/>
                      </a:rPr>
                      <m:t>𝛃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的标准内积定义为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1" y="2276872"/>
                <a:ext cx="8245399" cy="1989199"/>
              </a:xfrm>
              <a:prstGeom prst="rect">
                <a:avLst/>
              </a:prstGeom>
              <a:blipFill rotWithShape="1">
                <a:blip r:embed="rId2"/>
                <a:stretch>
                  <a:fillRect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7993" y="4929336"/>
                <a:ext cx="7948330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𝛂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,</m:t>
                          </m:r>
                          <m:r>
                            <a:rPr lang="zh-CN" altLang="en-US" b="1" i="0" smtClean="0">
                              <a:latin typeface="Cambria Math"/>
                            </a:rPr>
                            <m:t>𝛃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 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zh-CN" altLang="en-US">
                          <a:latin typeface="Cambria Math"/>
                        </a:rPr>
                        <m:t>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93" y="4929336"/>
                <a:ext cx="7948330" cy="5936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7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468313" y="5516563"/>
          <a:ext cx="27178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03" name="公式" r:id="rId3" imgW="927100" imgH="279400" progId="Equation.3">
                  <p:embed/>
                </p:oleObj>
              </mc:Choice>
              <mc:Fallback>
                <p:oleObj name="公式" r:id="rId3" imgW="9271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16563"/>
                        <a:ext cx="27178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9" name="Oval 3"/>
          <p:cNvSpPr>
            <a:spLocks noChangeArrowheads="1"/>
          </p:cNvSpPr>
          <p:nvPr/>
        </p:nvSpPr>
        <p:spPr bwMode="auto">
          <a:xfrm>
            <a:off x="5580063" y="5084763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0" name="Oval 4"/>
          <p:cNvSpPr>
            <a:spLocks noChangeArrowheads="1"/>
          </p:cNvSpPr>
          <p:nvPr/>
        </p:nvSpPr>
        <p:spPr bwMode="auto">
          <a:xfrm>
            <a:off x="2700338" y="47244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1" name="Oval 5"/>
          <p:cNvSpPr>
            <a:spLocks noChangeArrowheads="1"/>
          </p:cNvSpPr>
          <p:nvPr/>
        </p:nvSpPr>
        <p:spPr bwMode="auto">
          <a:xfrm>
            <a:off x="4067175" y="191611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395288" y="404813"/>
          <a:ext cx="44005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04" name="公式" r:id="rId5" imgW="1803400" imgH="241300" progId="Equation.3">
                  <p:embed/>
                </p:oleObj>
              </mc:Choice>
              <mc:Fallback>
                <p:oleObj name="公式" r:id="rId5" imgW="18034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4813"/>
                        <a:ext cx="44005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3" name="Oval 7"/>
          <p:cNvSpPr>
            <a:spLocks noChangeArrowheads="1"/>
          </p:cNvSpPr>
          <p:nvPr/>
        </p:nvSpPr>
        <p:spPr bwMode="auto">
          <a:xfrm>
            <a:off x="3924300" y="55165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4" name="Oval 8"/>
          <p:cNvSpPr>
            <a:spLocks noChangeArrowheads="1"/>
          </p:cNvSpPr>
          <p:nvPr/>
        </p:nvSpPr>
        <p:spPr bwMode="auto">
          <a:xfrm>
            <a:off x="6516688" y="393382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5" name="Oval 9"/>
          <p:cNvSpPr>
            <a:spLocks noChangeArrowheads="1"/>
          </p:cNvSpPr>
          <p:nvPr/>
        </p:nvSpPr>
        <p:spPr bwMode="auto">
          <a:xfrm>
            <a:off x="6588125" y="33575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6" name="Oval 10"/>
          <p:cNvSpPr>
            <a:spLocks noChangeArrowheads="1"/>
          </p:cNvSpPr>
          <p:nvPr/>
        </p:nvSpPr>
        <p:spPr bwMode="auto">
          <a:xfrm>
            <a:off x="2339975" y="3716338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7" name="Oval 11"/>
          <p:cNvSpPr>
            <a:spLocks noChangeArrowheads="1"/>
          </p:cNvSpPr>
          <p:nvPr/>
        </p:nvSpPr>
        <p:spPr bwMode="auto">
          <a:xfrm>
            <a:off x="2916238" y="25654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88" name="Oval 12"/>
          <p:cNvSpPr>
            <a:spLocks noChangeArrowheads="1"/>
          </p:cNvSpPr>
          <p:nvPr/>
        </p:nvSpPr>
        <p:spPr bwMode="auto">
          <a:xfrm>
            <a:off x="6516688" y="292417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93261" name="Oval 13"/>
          <p:cNvSpPr>
            <a:spLocks noChangeArrowheads="1"/>
          </p:cNvSpPr>
          <p:nvPr/>
        </p:nvSpPr>
        <p:spPr bwMode="auto">
          <a:xfrm>
            <a:off x="2484438" y="1844675"/>
            <a:ext cx="4225925" cy="3865563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0" name="Oval 14"/>
          <p:cNvSpPr>
            <a:spLocks noChangeArrowheads="1"/>
          </p:cNvSpPr>
          <p:nvPr/>
        </p:nvSpPr>
        <p:spPr bwMode="auto">
          <a:xfrm>
            <a:off x="5940425" y="2276475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5148263" y="1916113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>
            <a:off x="6227763" y="45085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4787900" y="55165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>
            <a:off x="3492500" y="2133600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5" name="Oval 19"/>
          <p:cNvSpPr>
            <a:spLocks noChangeArrowheads="1"/>
          </p:cNvSpPr>
          <p:nvPr/>
        </p:nvSpPr>
        <p:spPr bwMode="auto">
          <a:xfrm>
            <a:off x="2339975" y="3141663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7093268" name="Oval 20"/>
          <p:cNvSpPr>
            <a:spLocks noChangeArrowheads="1"/>
          </p:cNvSpPr>
          <p:nvPr/>
        </p:nvSpPr>
        <p:spPr bwMode="auto">
          <a:xfrm>
            <a:off x="4500563" y="3716338"/>
            <a:ext cx="195262" cy="1936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7" name="Oval 21"/>
          <p:cNvSpPr>
            <a:spLocks noChangeArrowheads="1"/>
          </p:cNvSpPr>
          <p:nvPr/>
        </p:nvSpPr>
        <p:spPr bwMode="auto">
          <a:xfrm>
            <a:off x="3563938" y="5373688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8" name="Oval 22"/>
          <p:cNvSpPr>
            <a:spLocks noChangeArrowheads="1"/>
          </p:cNvSpPr>
          <p:nvPr/>
        </p:nvSpPr>
        <p:spPr bwMode="auto">
          <a:xfrm>
            <a:off x="6011863" y="5013325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399" name="Oval 23"/>
          <p:cNvSpPr>
            <a:spLocks noChangeArrowheads="1"/>
          </p:cNvSpPr>
          <p:nvPr/>
        </p:nvSpPr>
        <p:spPr bwMode="auto">
          <a:xfrm>
            <a:off x="6227763" y="2565400"/>
            <a:ext cx="287337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01400" name="Oval 24"/>
          <p:cNvSpPr>
            <a:spLocks noChangeArrowheads="1"/>
          </p:cNvSpPr>
          <p:nvPr/>
        </p:nvSpPr>
        <p:spPr bwMode="auto">
          <a:xfrm>
            <a:off x="2555875" y="4292600"/>
            <a:ext cx="287338" cy="215900"/>
          </a:xfrm>
          <a:prstGeom prst="ellipse">
            <a:avLst/>
          </a:prstGeom>
          <a:solidFill>
            <a:srgbClr val="3366FF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7093273" name="Object 25" descr="花束"/>
          <p:cNvGraphicFramePr>
            <a:graphicFrameLocks noChangeAspect="1"/>
          </p:cNvGraphicFramePr>
          <p:nvPr/>
        </p:nvGraphicFramePr>
        <p:xfrm>
          <a:off x="1835150" y="981075"/>
          <a:ext cx="53530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05" name="公式" r:id="rId7" imgW="2184400" imgH="304800" progId="Equation.3">
                  <p:embed/>
                </p:oleObj>
              </mc:Choice>
              <mc:Fallback>
                <p:oleObj name="公式" r:id="rId7" imgW="2184400" imgH="304800" progId="Equation.3">
                  <p:embed/>
                  <p:pic>
                    <p:nvPicPr>
                      <p:cNvPr id="0" name="Object 25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981075"/>
                        <a:ext cx="53530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9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3274" name="Object 26" descr="花束"/>
          <p:cNvGraphicFramePr>
            <a:graphicFrameLocks noChangeAspect="1"/>
          </p:cNvGraphicFramePr>
          <p:nvPr/>
        </p:nvGraphicFramePr>
        <p:xfrm>
          <a:off x="4643438" y="3213100"/>
          <a:ext cx="11207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06" name="公式" r:id="rId10" imgW="457200" imgH="241300" progId="Equation.3">
                  <p:embed/>
                </p:oleObj>
              </mc:Choice>
              <mc:Fallback>
                <p:oleObj name="公式" r:id="rId10" imgW="457200" imgH="241300" progId="Equation.3">
                  <p:embed/>
                  <p:pic>
                    <p:nvPicPr>
                      <p:cNvPr id="0" name="Object 26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213100"/>
                        <a:ext cx="11207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9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9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9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93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93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9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9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09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3261" grpId="0" animBg="1"/>
      <p:bldP spid="70932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8840"/>
                <a:ext cx="8229600" cy="4137323"/>
              </a:xfrm>
            </p:spPr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en-US" altLang="zh-CN" sz="4000" b="1" dirty="0">
                    <a:latin typeface="Times New Roman" pitchFamily="18" charset="0"/>
                  </a:rPr>
                  <a:t> </a:t>
                </a:r>
                <a:r>
                  <a:rPr lang="en-US" altLang="zh-CN" sz="4000" b="1" dirty="0" smtClean="0">
                    <a:latin typeface="Times New Roman" pitchFamily="18" charset="0"/>
                  </a:rPr>
                  <a:t>   </a:t>
                </a:r>
                <a:r>
                  <a:rPr lang="zh-CN" altLang="en-US" sz="3600" b="1" dirty="0" smtClean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b="1" dirty="0"/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600" b="1" dirty="0"/>
                  <a:t> 是</a:t>
                </a:r>
                <a:endParaRPr lang="en-US" altLang="zh-CN" sz="3600" b="1" dirty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/>
                  <a:t> </a:t>
                </a:r>
                <a:r>
                  <a:rPr lang="zh-CN" altLang="en-US" sz="3600" b="1" dirty="0" smtClean="0"/>
                  <a:t>线</a:t>
                </a:r>
                <a:r>
                  <a:rPr lang="zh-CN" altLang="en-US" sz="3600" b="1" dirty="0"/>
                  <a:t>性空间</a:t>
                </a:r>
                <a:r>
                  <a:rPr lang="en-US" altLang="zh-CN" sz="36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</a:rPr>
                      <m:t>𝐕</m:t>
                    </m:r>
                    <m:r>
                      <a:rPr lang="en-US" altLang="zh-CN" sz="3600" b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b="1" dirty="0"/>
                  <a:t>的两组</a:t>
                </a:r>
                <a:r>
                  <a:rPr lang="zh-CN" altLang="en-US" sz="3600" b="1" dirty="0" smtClean="0"/>
                  <a:t>基</a:t>
                </a:r>
                <a:r>
                  <a:rPr lang="en-US" altLang="zh-CN" sz="3600" b="1" dirty="0" smtClean="0"/>
                  <a:t>,  </a:t>
                </a:r>
                <a:r>
                  <a:rPr lang="zh-CN" altLang="en-US" sz="3600" b="1" dirty="0" smtClean="0"/>
                  <a:t>设</a:t>
                </a:r>
                <a:endParaRPr lang="en-US" altLang="zh-CN" sz="3600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/>
                  <a:t> </a:t>
                </a:r>
                <a:endParaRPr lang="en-US" altLang="zh-CN" sz="3600" b="1" dirty="0"/>
              </a:p>
            </p:txBody>
          </p:sp>
        </mc:Choice>
        <mc:Fallback xmlns="">
          <p:sp>
            <p:nvSpPr>
              <p:cNvPr id="931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8840"/>
                <a:ext cx="8229600" cy="4137323"/>
              </a:xfrm>
              <a:blipFill rotWithShape="1">
                <a:blip r:embed="rId2"/>
                <a:stretch>
                  <a:fillRect l="-667" t="-1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187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</a:t>
            </a: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同基底之间</a:t>
            </a:r>
            <a:r>
              <a:rPr lang="zh-CN" altLang="en-US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的坐标转</a:t>
            </a: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换</a:t>
            </a:r>
            <a:endParaRPr lang="zh-CN" altLang="en-US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50267" y="3717032"/>
                <a:ext cx="5146345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b="1" i="0" smtClean="0">
                        <a:latin typeface="Cambria Math"/>
                      </a:rPr>
                      <m:t>𝛂</m:t>
                    </m:r>
                    <m:r>
                      <a:rPr lang="en-US" altLang="zh-CN" sz="3600" b="1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b="1" i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 sz="360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360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600" i="1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360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36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dirty="0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dirty="0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600" b="1" i="1" dirty="0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dirty="0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3600" dirty="0" smtClean="0"/>
                  <a:t> 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267" y="3717032"/>
                <a:ext cx="5146345" cy="21333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-35925" y="3501008"/>
                <a:ext cx="7200800" cy="58477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从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, ⋯,</m:t>
                    </m:r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的过渡矩阵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5" y="3501008"/>
                <a:ext cx="7200800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7" t="-21875" r="-84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483768" y="404664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017086" y="4437111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7155543" y="3690035"/>
            <a:ext cx="888778" cy="747076"/>
          </a:xfrm>
          <a:custGeom>
            <a:avLst/>
            <a:gdLst>
              <a:gd name="connsiteX0" fmla="*/ 0 w 888778"/>
              <a:gd name="connsiteY0" fmla="*/ 21362 h 747076"/>
              <a:gd name="connsiteX1" fmla="*/ 464457 w 888778"/>
              <a:gd name="connsiteY1" fmla="*/ 35876 h 747076"/>
              <a:gd name="connsiteX2" fmla="*/ 827314 w 888778"/>
              <a:gd name="connsiteY2" fmla="*/ 355190 h 747076"/>
              <a:gd name="connsiteX3" fmla="*/ 885371 w 888778"/>
              <a:gd name="connsiteY3" fmla="*/ 747076 h 74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778" h="747076">
                <a:moveTo>
                  <a:pt x="0" y="21362"/>
                </a:moveTo>
                <a:cubicBezTo>
                  <a:pt x="163285" y="800"/>
                  <a:pt x="326571" y="-19762"/>
                  <a:pt x="464457" y="35876"/>
                </a:cubicBezTo>
                <a:cubicBezTo>
                  <a:pt x="602343" y="91514"/>
                  <a:pt x="757162" y="236657"/>
                  <a:pt x="827314" y="355190"/>
                </a:cubicBezTo>
                <a:cubicBezTo>
                  <a:pt x="897466" y="473723"/>
                  <a:pt x="891418" y="610399"/>
                  <a:pt x="885371" y="747076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485887" y="1092853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084168" y="4405895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483768" y="2717056"/>
            <a:ext cx="5233618" cy="576064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84368" y="4447252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/>
              <p:cNvSpPr txBox="1">
                <a:spLocks noChangeArrowheads="1"/>
              </p:cNvSpPr>
              <p:nvPr/>
            </p:nvSpPr>
            <p:spPr bwMode="auto">
              <a:xfrm>
                <a:off x="448186" y="188640"/>
                <a:ext cx="8229600" cy="6302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 smtClean="0">
                        <a:latin typeface="Cambria Math"/>
                      </a:rPr>
                      <m:t>+⋯</m:t>
                    </m:r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kumimoji="0" lang="en-US" altLang="zh-CN" b="1" i="1" kern="0" dirty="0" smtClean="0">
                  <a:latin typeface="Cambria Math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=</m:t>
                      </m:r>
                      <m:r>
                        <a:rPr kumimoji="0" lang="en-US" altLang="zh-CN" b="1" i="1" kern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b="1" i="1" kern="0">
                          <a:latin typeface="Cambria Math"/>
                        </a:rPr>
                        <m:t>+⋯</m:t>
                      </m:r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+</m:t>
                          </m:r>
                          <m:r>
                            <a:rPr kumimoji="0" lang="en-US" altLang="zh-CN" b="1" i="1" ker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1" i="1" ker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kern="0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0" lang="en-US" altLang="zh-CN" b="1" i="1" kern="0" dirty="0" smtClean="0">
                  <a:latin typeface="Cambria Math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kumimoji="0" lang="en-US" altLang="zh-CN" b="1" i="1" kern="0" smtClean="0">
                        <a:latin typeface="Cambria Math"/>
                      </a:rPr>
                      <m:t>   ⋯</m:t>
                    </m:r>
                  </m:oMath>
                </a14:m>
                <a:r>
                  <a:rPr kumimoji="0" lang="en-US" altLang="zh-CN" b="1" kern="0" dirty="0" smtClean="0">
                    <a:latin typeface="Times New Roman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kumimoji="0" lang="en-US" altLang="zh-CN" b="1" i="1" kern="0" dirty="0" smtClean="0">
                        <a:latin typeface="Cambria Math"/>
                      </a:rPr>
                      <m:t>⋯</m:t>
                    </m:r>
                  </m:oMath>
                </a14:m>
                <a:endParaRPr kumimoji="0" lang="en-US" altLang="zh-CN" b="1" kern="0" dirty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=</m:t>
                    </m:r>
                    <m:r>
                      <a:rPr kumimoji="0" lang="en-US" altLang="zh-CN" b="1" i="1" kern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0" lang="en-US" altLang="zh-CN" b="1" i="1" kern="0">
                        <a:latin typeface="Cambria Math"/>
                      </a:rPr>
                      <m:t>+⋯</m:t>
                    </m:r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b="1" i="1" ker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𝒏𝒏</m:t>
                        </m:r>
                      </m:sub>
                    </m:sSub>
                    <m:sSub>
                      <m:sSubPr>
                        <m:ctrlPr>
                          <a:rPr kumimoji="0" lang="en-US" altLang="zh-CN" b="1" i="1" ker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zh-CN" altLang="en-US" b="1" ker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kumimoji="0" lang="en-US" altLang="zh-CN" b="1" i="1" kern="0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kumimoji="0" lang="en-US" altLang="zh-CN" b="1" kern="0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FontTx/>
                  <a:buNone/>
                </a:pPr>
                <a:r>
                  <a:rPr kumimoji="0" lang="en-US" altLang="zh-CN" b="1" kern="0" dirty="0" smtClean="0">
                    <a:latin typeface="Times New Roman" pitchFamily="18" charset="0"/>
                  </a:rPr>
                  <a:t> </a:t>
                </a:r>
                <a:endParaRPr kumimoji="0" lang="en-US" altLang="zh-CN" b="1" kern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186" y="188640"/>
                <a:ext cx="8229600" cy="63026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448186" y="5229200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547664" y="5239442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kumimoji="0" lang="en-US" altLang="zh-CN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⋯</m:t>
                      </m:r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)=( 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736307" y="5085022"/>
            <a:ext cx="863625" cy="833178"/>
          </a:xfrm>
          <a:prstGeom prst="rect">
            <a:avLst/>
          </a:prstGeom>
          <a:solidFill>
            <a:srgbClr val="FFC000"/>
          </a:solidFill>
          <a:ln w="5080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800" dirty="0" smtClean="0">
                <a:solidFill>
                  <a:srgbClr val="000099"/>
                </a:solidFill>
                <a:latin typeface="Times New Roman" pitchFamily="18" charset="0"/>
              </a:rPr>
              <a:t>B</a:t>
            </a:r>
            <a:endParaRPr kumimoji="0" lang="en-US" altLang="zh-CN" sz="4800" dirty="0">
              <a:solidFill>
                <a:srgbClr val="000099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2" grpId="0" animBg="1"/>
      <p:bldP spid="15" grpId="0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5017086" y="4437111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084168" y="4405895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84368" y="4447252"/>
            <a:ext cx="756084" cy="2108719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448186" y="5229200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547664" y="5239442"/>
            <a:ext cx="523414" cy="504056"/>
          </a:xfrm>
          <a:prstGeom prst="roundRect">
            <a:avLst/>
          </a:prstGeom>
          <a:solidFill>
            <a:srgbClr val="00B0F0">
              <a:alpha val="37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kumimoji="0" lang="en-US" altLang="zh-CN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⋯</m:t>
                      </m:r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)=( 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37112"/>
                <a:ext cx="8910965" cy="210871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736307" y="5085022"/>
            <a:ext cx="863625" cy="833178"/>
          </a:xfrm>
          <a:prstGeom prst="rect">
            <a:avLst/>
          </a:prstGeom>
          <a:solidFill>
            <a:srgbClr val="FFC000"/>
          </a:solidFill>
          <a:ln w="5080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800" dirty="0" smtClean="0">
                <a:solidFill>
                  <a:srgbClr val="000099"/>
                </a:solidFill>
                <a:latin typeface="Times New Roman" pitchFamily="18" charset="0"/>
              </a:rPr>
              <a:t>B</a:t>
            </a:r>
            <a:endParaRPr kumimoji="0" lang="en-US" altLang="zh-CN" sz="4800" dirty="0">
              <a:solidFill>
                <a:srgbClr val="000099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259632" y="2636911"/>
                <a:ext cx="40060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=(  </m:t>
                      </m:r>
                      <m:d>
                        <m:d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0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zh-CN" altLang="en-US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zh-CN" altLang="en-US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𝐁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 )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636911"/>
                <a:ext cx="4006032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259632" y="3438729"/>
                <a:ext cx="39162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0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zh-CN" altLang="en-US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zh-CN" altLang="en-US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(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𝐁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438729"/>
                <a:ext cx="3916265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912006" y="2636911"/>
                <a:ext cx="25122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𝐁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𝐈</m:t>
                          </m:r>
                        </m:e>
                        <m:sub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06" y="2636911"/>
                <a:ext cx="2512226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 7"/>
          <p:cNvSpPr/>
          <p:nvPr/>
        </p:nvSpPr>
        <p:spPr bwMode="auto">
          <a:xfrm>
            <a:off x="399280" y="1762539"/>
            <a:ext cx="2569207" cy="3352800"/>
          </a:xfrm>
          <a:custGeom>
            <a:avLst/>
            <a:gdLst>
              <a:gd name="connsiteX0" fmla="*/ 872929 w 2569207"/>
              <a:gd name="connsiteY0" fmla="*/ 3352800 h 3352800"/>
              <a:gd name="connsiteX1" fmla="*/ 77798 w 2569207"/>
              <a:gd name="connsiteY1" fmla="*/ 1537252 h 3352800"/>
              <a:gd name="connsiteX2" fmla="*/ 2569207 w 2569207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9207" h="3352800">
                <a:moveTo>
                  <a:pt x="872929" y="3352800"/>
                </a:moveTo>
                <a:cubicBezTo>
                  <a:pt x="334007" y="2724426"/>
                  <a:pt x="-204915" y="2096052"/>
                  <a:pt x="77798" y="1537252"/>
                </a:cubicBezTo>
                <a:cubicBezTo>
                  <a:pt x="360511" y="978452"/>
                  <a:pt x="1464859" y="489226"/>
                  <a:pt x="2569207" y="0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699792" y="1076582"/>
            <a:ext cx="1918622" cy="685957"/>
          </a:xfrm>
          <a:prstGeom prst="roundRect">
            <a:avLst>
              <a:gd name="adj" fmla="val 20530"/>
            </a:avLst>
          </a:prstGeom>
          <a:solidFill>
            <a:srgbClr val="66FFFF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14457" y="397204"/>
                <a:ext cx="9007914" cy="1993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)=(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 ⋯ </m:t>
                      </m:r>
                      <m:sSub>
                        <m:sSubPr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zh-CN" altLang="en-US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𝛃</m:t>
                          </m:r>
                        </m:e>
                        <m:sub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7" y="397204"/>
                <a:ext cx="9007914" cy="199381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6736307" y="977523"/>
            <a:ext cx="863625" cy="833178"/>
          </a:xfrm>
          <a:prstGeom prst="rect">
            <a:avLst/>
          </a:prstGeom>
          <a:solidFill>
            <a:srgbClr val="FFC000"/>
          </a:solidFill>
          <a:ln w="5080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000" tIns="46800" rIns="90000" bIns="46800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800" dirty="0" smtClean="0">
                <a:solidFill>
                  <a:srgbClr val="000099"/>
                </a:solidFill>
                <a:latin typeface="Times New Roman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912006" y="3408891"/>
                <a:ext cx="248997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𝐀</m:t>
                      </m:r>
                      <m:r>
                        <a:rPr kumimoji="0" lang="en-US" altLang="zh-CN" b="1" i="0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0" lang="en-US" altLang="zh-CN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0" lang="en-US" altLang="zh-CN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06" y="3408891"/>
                <a:ext cx="2489977" cy="5959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7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8" grpId="0" animBg="1"/>
      <p:bldP spid="13" grpId="0" animBg="1"/>
      <p:bldP spid="24" grpId="0"/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67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定理：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是线性空间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𝐕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基 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,</a:t>
                </a: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en-US" altLang="zh-CN" b="1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𝐁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阶方阵</a:t>
                </a:r>
                <a:r>
                  <a:rPr lang="en-US" altLang="zh-CN" b="1" dirty="0" smtClean="0">
                    <a:latin typeface="Times New Roman" pitchFamily="18" charset="0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</a:rPr>
                  <a:t>令</a:t>
                </a:r>
                <a:endParaRPr lang="zh-CN" altLang="en-US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⋯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)=(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𝐁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则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𝐕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基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  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𝐁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可逆 </a:t>
                </a:r>
              </a:p>
            </p:txBody>
          </p:sp>
        </mc:Choice>
        <mc:Fallback xmlns="">
          <p:sp>
            <p:nvSpPr>
              <p:cNvPr id="2467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2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67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定理：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若</a:t>
                </a:r>
                <a:r>
                  <a:rPr lang="zh-CN" altLang="en-US" b="1" dirty="0">
                    <a:latin typeface="Times New Roman" pitchFamily="18" charset="0"/>
                  </a:rPr>
                  <a:t>向量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在基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下的坐</a:t>
                </a:r>
                <a:r>
                  <a:rPr lang="zh-CN" altLang="en-US" b="1" dirty="0" smtClean="0">
                    <a:latin typeface="Times New Roman" pitchFamily="18" charset="0"/>
                  </a:rPr>
                  <a:t>标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为 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𝐗</m:t>
                    </m:r>
                  </m:oMath>
                </a14:m>
                <a:r>
                  <a:rPr lang="en-US" altLang="zh-CN" b="1" dirty="0">
                    <a:latin typeface="Times New Roman" pitchFamily="18" charset="0"/>
                  </a:rPr>
                  <a:t> ,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到基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/>
                  <a:t> </a:t>
                </a:r>
                <a:r>
                  <a:rPr lang="zh-CN" altLang="en-US" b="1" dirty="0" smtClean="0"/>
                  <a:t>的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过渡矩阵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𝐁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,   </a:t>
                </a:r>
                <a:r>
                  <a:rPr lang="zh-CN" altLang="en-US" b="1" dirty="0" smtClean="0">
                    <a:latin typeface="Times New Roman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在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 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下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坐标为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𝐁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𝐗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  <a:endParaRPr lang="zh-CN" altLang="en-US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2467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1600" y="4053131"/>
                <a:ext cx="3338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/>
                      </a:rPr>
                      <m:t>𝛂</m:t>
                    </m:r>
                    <m:r>
                      <a:rPr lang="en-US" altLang="zh-CN" b="1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𝐗</m:t>
                    </m:r>
                  </m:oMath>
                </a14:m>
                <a:r>
                  <a:rPr lang="zh-CN" altLang="en-US" sz="3600" dirty="0" smtClean="0"/>
                  <a:t> 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053131"/>
                <a:ext cx="3338543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17831" y="4043923"/>
                <a:ext cx="4286944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zh-CN" altLang="en-US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 ⋯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 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𝐁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𝐗</m:t>
                    </m:r>
                  </m:oMath>
                </a14:m>
                <a:r>
                  <a:rPr lang="zh-CN" altLang="en-US" sz="36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31" y="4043923"/>
                <a:ext cx="4286944" cy="6481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59632" y="5065920"/>
                <a:ext cx="4347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⋯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/>
                          </a:rPr>
                          <m:t>𝐁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𝐗</m:t>
                    </m:r>
                    <m:r>
                      <a:rPr lang="en-US" altLang="zh-CN" b="1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sz="36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065920"/>
                <a:ext cx="4347857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1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67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定理：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是欧氏空间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的标准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正交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基 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,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𝐐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阶实方阵 </a:t>
                </a:r>
                <a:r>
                  <a:rPr lang="en-US" altLang="zh-CN" b="1" dirty="0" smtClean="0">
                    <a:latin typeface="Times New Roman" pitchFamily="18" charset="0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</a:rPr>
                  <a:t>令</a:t>
                </a:r>
                <a:endParaRPr lang="zh-CN" altLang="en-US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b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 ⋯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)=(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solidFill>
                              <a:srgbClr val="000000"/>
                            </a:solidFill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𝐐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.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则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/>
                          </a:rPr>
                          <m:t>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是</a:t>
                </a:r>
                <a:r>
                  <a:rPr lang="zh-CN" altLang="en-US" b="1" dirty="0" smtClean="0">
                    <a:latin typeface="Times New Roman" pitchFamily="18" charset="0"/>
                  </a:rPr>
                  <a:t>标准正</a:t>
                </a:r>
                <a:r>
                  <a:rPr lang="zh-CN" altLang="en-US" b="1" dirty="0">
                    <a:latin typeface="Times New Roman" pitchFamily="18" charset="0"/>
                  </a:rPr>
                  <a:t>交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基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 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00"/>
                        </a:solidFill>
                        <a:latin typeface="Cambria Math"/>
                      </a:rPr>
                      <m:t>𝐐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是正交矩阵 </a:t>
                </a:r>
              </a:p>
            </p:txBody>
          </p:sp>
        </mc:Choice>
        <mc:Fallback xmlns="">
          <p:sp>
            <p:nvSpPr>
              <p:cNvPr id="2467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616575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FF00"/>
          </a:solidFill>
        </p:spPr>
        <p:txBody>
          <a:bodyPr/>
          <a:lstStyle/>
          <a:p>
            <a:pPr eaLnBrk="1" hangingPunct="1"/>
            <a:r>
              <a:rPr lang="en-US" altLang="zh-CN" sz="3600" b="1" i="1" smtClean="0"/>
              <a:t>Joint Photographic Experts Group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JPEG </a:t>
            </a:r>
            <a:r>
              <a:rPr lang="zh-CN" altLang="en-US" b="1" smtClean="0">
                <a:latin typeface="Times New Roman" pitchFamily="18" charset="0"/>
              </a:rPr>
              <a:t>图像压缩算法</a:t>
            </a:r>
          </a:p>
          <a:p>
            <a:pPr eaLnBrk="1" hangingPunct="1">
              <a:buFontTx/>
              <a:buNone/>
            </a:pPr>
            <a:r>
              <a:rPr lang="zh-CN" altLang="en-US" b="1" i="1" smtClean="0"/>
              <a:t>     </a:t>
            </a:r>
          </a:p>
          <a:p>
            <a:pPr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924175"/>
            <a:ext cx="8774112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030" name="Rectangle 6"/>
          <p:cNvSpPr>
            <a:spLocks noChangeArrowheads="1"/>
          </p:cNvSpPr>
          <p:nvPr/>
        </p:nvSpPr>
        <p:spPr bwMode="auto">
          <a:xfrm>
            <a:off x="1619250" y="2420938"/>
            <a:ext cx="1800225" cy="10795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French Script MT" pitchFamily="66" charset="0"/>
              </a:rPr>
              <a:t>快速余弦变换</a:t>
            </a:r>
          </a:p>
        </p:txBody>
      </p:sp>
      <p:sp>
        <p:nvSpPr>
          <p:cNvPr id="5633031" name="Rectangle 7"/>
          <p:cNvSpPr>
            <a:spLocks noChangeArrowheads="1"/>
          </p:cNvSpPr>
          <p:nvPr/>
        </p:nvSpPr>
        <p:spPr bwMode="auto">
          <a:xfrm>
            <a:off x="3492500" y="2708275"/>
            <a:ext cx="1296988" cy="5191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French Script MT" pitchFamily="66" charset="0"/>
              </a:rPr>
              <a:t>取整</a:t>
            </a:r>
          </a:p>
        </p:txBody>
      </p:sp>
      <p:sp>
        <p:nvSpPr>
          <p:cNvPr id="5633032" name="Rectangle 8"/>
          <p:cNvSpPr>
            <a:spLocks noChangeArrowheads="1"/>
          </p:cNvSpPr>
          <p:nvPr/>
        </p:nvSpPr>
        <p:spPr bwMode="auto">
          <a:xfrm>
            <a:off x="4932363" y="2420938"/>
            <a:ext cx="1871662" cy="10795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Huffman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编码压缩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3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3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33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33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33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33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030" grpId="0" animBg="1"/>
      <p:bldP spid="5633031" grpId="0" animBg="1"/>
      <p:bldP spid="563303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489585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200" b="1" smtClean="0"/>
              <a:t>裁取一个 </a:t>
            </a:r>
            <a:r>
              <a:rPr lang="en-US" altLang="zh-CN" sz="3200" b="1" smtClean="0"/>
              <a:t>8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3200" b="1" smtClean="0"/>
              <a:t> 8 </a:t>
            </a:r>
            <a:r>
              <a:rPr lang="zh-CN" altLang="en-US" sz="3200" b="1" smtClean="0"/>
              <a:t>子阵                 </a:t>
            </a:r>
          </a:p>
        </p:txBody>
      </p:sp>
      <p:sp>
        <p:nvSpPr>
          <p:cNvPr id="563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 b="1" smtClean="0"/>
              <a:t>&gt;&gt; X = X1(185:192, 321:328)</a:t>
            </a:r>
            <a:r>
              <a:rPr lang="en-US" altLang="zh-CN" sz="2400" b="1" smtClean="0"/>
              <a:t> 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X =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169  168  166  164  167  171  171  168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169  169  167  166  169  169  166  160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159  166  171  168  165  167  173  178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176  166  160  165  175  170  144  118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162  165  170  169  152  110   52     6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160  157  135   86    35    10    11    24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119  106   77    39    13    13    31    49</a:t>
            </a:r>
          </a:p>
          <a:p>
            <a:pPr eaLnBrk="1" hangingPunct="1">
              <a:buFontTx/>
              <a:buNone/>
            </a:pPr>
            <a:r>
              <a:rPr lang="pt-BR" altLang="zh-CN" sz="1800" b="1" smtClean="0"/>
              <a:t>   96    83   58    28    17    32    61    87</a:t>
            </a:r>
            <a:endParaRPr lang="pt-BR" altLang="zh-CN" sz="2400" b="1" smtClean="0"/>
          </a:p>
          <a:p>
            <a:pPr eaLnBrk="1" hangingPunct="1">
              <a:buFontTx/>
              <a:buNone/>
            </a:pPr>
            <a:r>
              <a:rPr lang="pt-BR" altLang="zh-CN" sz="2000" b="1" smtClean="0"/>
              <a:t>&gt;&gt; imshow(X)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7547" r="7463" b="7547"/>
          <a:stretch>
            <a:fillRect/>
          </a:stretch>
        </p:blipFill>
        <p:spPr bwMode="auto">
          <a:xfrm>
            <a:off x="4500563" y="3644900"/>
            <a:ext cx="4643437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4053" name="Rectangle 5"/>
          <p:cNvSpPr>
            <a:spLocks noChangeArrowheads="1"/>
          </p:cNvSpPr>
          <p:nvPr/>
        </p:nvSpPr>
        <p:spPr bwMode="auto">
          <a:xfrm flipH="1">
            <a:off x="6804025" y="4797425"/>
            <a:ext cx="73025" cy="7302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pic>
        <p:nvPicPr>
          <p:cNvPr id="5634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7559" r="24345" b="11087"/>
          <a:stretch>
            <a:fillRect/>
          </a:stretch>
        </p:blipFill>
        <p:spPr bwMode="auto">
          <a:xfrm>
            <a:off x="5580063" y="260350"/>
            <a:ext cx="31305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34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4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3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3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34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34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34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634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34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34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34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634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34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34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05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Line 4"/>
          <p:cNvSpPr>
            <a:spLocks noChangeShapeType="1"/>
          </p:cNvSpPr>
          <p:nvPr/>
        </p:nvSpPr>
        <p:spPr bwMode="auto">
          <a:xfrm>
            <a:off x="1909005" y="6514288"/>
            <a:ext cx="561657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4452" name="Rectangle 5"/>
          <p:cNvSpPr>
            <a:spLocks noChangeArrowheads="1"/>
          </p:cNvSpPr>
          <p:nvPr/>
        </p:nvSpPr>
        <p:spPr bwMode="auto">
          <a:xfrm>
            <a:off x="1547813" y="5949950"/>
            <a:ext cx="6192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French Script MT" pitchFamily="66" charset="0"/>
              </a:rPr>
              <a:t>列向量由低频到高频排列</a:t>
            </a: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2274374" y="260648"/>
            <a:ext cx="4824412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余弦变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French Script MT" pitchFamily="66" charset="0"/>
              </a:rPr>
              <a:t>换 </a:t>
            </a:r>
            <a:r>
              <a:rPr kumimoji="0" lang="zh-CN" altLang="en-US" sz="3600" dirty="0" smtClean="0">
                <a:solidFill>
                  <a:srgbClr val="000000"/>
                </a:solidFill>
                <a:latin typeface="Times New Roman" pitchFamily="18" charset="0"/>
              </a:rPr>
              <a:t>正</a:t>
            </a:r>
            <a:r>
              <a:rPr kumimoji="0" lang="zh-CN" altLang="en-US" sz="3600" dirty="0">
                <a:solidFill>
                  <a:srgbClr val="000000"/>
                </a:solidFill>
                <a:latin typeface="Times New Roman" pitchFamily="18" charset="0"/>
              </a:rPr>
              <a:t>交</a:t>
            </a:r>
            <a:r>
              <a:rPr kumimoji="0" lang="zh-CN" altLang="en-US" sz="3600" dirty="0">
                <a:solidFill>
                  <a:srgbClr val="000000"/>
                </a:solidFill>
                <a:latin typeface="French Script MT" pitchFamily="66" charset="0"/>
              </a:rPr>
              <a:t>矩阵</a:t>
            </a:r>
          </a:p>
        </p:txBody>
      </p:sp>
      <p:sp>
        <p:nvSpPr>
          <p:cNvPr id="5755913" name="AutoShape 9"/>
          <p:cNvSpPr>
            <a:spLocks noChangeArrowheads="1"/>
          </p:cNvSpPr>
          <p:nvPr/>
        </p:nvSpPr>
        <p:spPr bwMode="auto">
          <a:xfrm>
            <a:off x="1381349" y="1697889"/>
            <a:ext cx="893025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8662" y="909159"/>
                <a:ext cx="8684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0" smtClean="0">
                          <a:latin typeface="Cambria Math"/>
                        </a:rPr>
                        <m:t>𝐂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600" b="1" i="0" smtClean="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6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 sz="36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    ⋯   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600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r>
                        <a:rPr lang="en-US" altLang="zh-CN" sz="3600" b="1" i="1" smtClean="0">
                          <a:latin typeface="Cambria Math"/>
                          <a:ea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  <a:ea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𝟖</m:t>
                          </m:r>
                        </m:sub>
                      </m:sSub>
                      <m:r>
                        <a:rPr lang="en-US" altLang="zh-CN" sz="3600" b="1" i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3600" b="1" i="0" smtClean="0">
                          <a:latin typeface="Cambria Math"/>
                          <a:ea typeface="Cambria Math"/>
                        </a:rPr>
                        <m:t>𝐑</m:t>
                      </m:r>
                      <m:r>
                        <a:rPr lang="en-US" altLang="zh-CN" sz="3600" b="1" i="0" smtClean="0">
                          <a:latin typeface="Cambria Math"/>
                          <a:ea typeface="Cambria Math"/>
                        </a:rPr>
                        <m:t>) 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62" y="909159"/>
                <a:ext cx="8684303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2411760" y="1710267"/>
            <a:ext cx="1361522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4005819" y="1699919"/>
            <a:ext cx="1361522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372200" y="1697889"/>
            <a:ext cx="1937288" cy="4248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3528" y="1697889"/>
                <a:ext cx="8442631" cy="42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 smtClean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1" i="1" smtClean="0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𝟔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𝟏𝟎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800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𝟑𝟎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/>
                                  </a:rPr>
                                  <m:t>𝐜𝐨𝐬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𝟕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  <a:ea typeface="Cambria Math"/>
                                      </a:rPr>
                                      <m:t>𝟏𝟓</m:t>
                                    </m:r>
                                    <m:r>
                                      <a:rPr lang="zh-CN" altLang="en-US" sz="2800" i="1">
                                        <a:latin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𝟏𝟔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97889"/>
                <a:ext cx="8442631" cy="42520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8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5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  <p:bldP spid="104452" grpId="0"/>
      <p:bldP spid="5755913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2432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8680"/>
                <a:ext cx="8229600" cy="5577483"/>
              </a:xfrm>
              <a:noFill/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        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内积的基本性质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AutoNum type="arabicParenR"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>
                            <a:latin typeface="Cambria Math"/>
                          </a:rPr>
                          <m:t> ,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,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AutoNum type="arabicParenR"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𝒍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  </m:t>
                        </m:r>
                        <m:r>
                          <a:rPr lang="zh-CN" altLang="en-US" b="1" i="0" smtClean="0">
                            <a:latin typeface="Cambria Math"/>
                          </a:rPr>
                          <m:t>𝛄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𝒌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,  </m:t>
                        </m:r>
                        <m:r>
                          <a:rPr lang="zh-CN" altLang="en-US" b="1">
                            <a:latin typeface="Cambria Math"/>
                          </a:rPr>
                          <m:t>𝛄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𝒍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,  </m:t>
                        </m:r>
                        <m:r>
                          <a:rPr lang="zh-CN" altLang="en-US" b="1">
                            <a:latin typeface="Cambria Math"/>
                          </a:rPr>
                          <m:t>𝛄</m:t>
                        </m:r>
                        <m:r>
                          <a:rPr lang="en-US" altLang="zh-CN" b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;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𝛄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 </m:t>
                        </m:r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𝒍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𝒌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𝛄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𝒍</m:t>
                    </m:r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𝛄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zh-CN" altLang="en-US" b="1">
                            <a:latin typeface="Cambria Math"/>
                          </a:rPr>
                          <m:t>𝛃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>
                        <a:latin typeface="Cambria Math"/>
                      </a:rPr>
                      <m:t> </m:t>
                    </m:r>
                    <m:r>
                      <a:rPr lang="en-US" altLang="zh-CN" b="1" i="1">
                        <a:latin typeface="Cambria Math"/>
                      </a:rPr>
                      <m:t>;</m:t>
                    </m:r>
                  </m:oMath>
                </a14:m>
                <a:endParaRPr lang="en-US" altLang="zh-CN" b="1" dirty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ea typeface="Cambria Math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 ,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𝒍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 ∈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𝑹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sym typeface="Euclid Math One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Euclid Math One"/>
                  </a:rPr>
                  <a:t>3)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>
                            <a:latin typeface="Cambria Math"/>
                          </a:rPr>
                          <m:t> ,</m:t>
                        </m:r>
                        <m:r>
                          <a:rPr lang="zh-CN" altLang="en-US" b="1">
                            <a:latin typeface="Cambria Math"/>
                          </a:rPr>
                          <m:t>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且等号成立当且仅当 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/>
                      </a:rPr>
                      <m:t>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0243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8680"/>
                <a:ext cx="8229600" cy="5577483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24323" name="Rectangle 3"/>
          <p:cNvSpPr>
            <a:spLocks noChangeArrowheads="1"/>
          </p:cNvSpPr>
          <p:nvPr/>
        </p:nvSpPr>
        <p:spPr bwMode="auto">
          <a:xfrm>
            <a:off x="6780984" y="1628800"/>
            <a:ext cx="1512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对称性</a:t>
            </a:r>
          </a:p>
        </p:txBody>
      </p:sp>
      <p:sp>
        <p:nvSpPr>
          <p:cNvPr id="4024324" name="Rectangle 4"/>
          <p:cNvSpPr>
            <a:spLocks noChangeArrowheads="1"/>
          </p:cNvSpPr>
          <p:nvPr/>
        </p:nvSpPr>
        <p:spPr bwMode="auto">
          <a:xfrm>
            <a:off x="6804248" y="4077072"/>
            <a:ext cx="1512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双线性</a:t>
            </a:r>
          </a:p>
        </p:txBody>
      </p:sp>
      <p:sp>
        <p:nvSpPr>
          <p:cNvPr id="4024325" name="Rectangle 5"/>
          <p:cNvSpPr>
            <a:spLocks noChangeArrowheads="1"/>
          </p:cNvSpPr>
          <p:nvPr/>
        </p:nvSpPr>
        <p:spPr bwMode="auto">
          <a:xfrm>
            <a:off x="6780984" y="5532452"/>
            <a:ext cx="1512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正定性</a:t>
            </a:r>
          </a:p>
        </p:txBody>
      </p:sp>
    </p:spTree>
    <p:extLst>
      <p:ext uri="{BB962C8B-B14F-4D97-AF65-F5344CB8AC3E}">
        <p14:creationId xmlns:p14="http://schemas.microsoft.com/office/powerpoint/2010/main" val="19310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24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24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24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2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23" grpId="0"/>
      <p:bldP spid="4024324" grpId="0"/>
      <p:bldP spid="40243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05475" name="Picture 3" descr="dctro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450850" y="5734050"/>
          <a:ext cx="82978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9" name="公式" r:id="rId4" imgW="3225800" imgH="469900" progId="Equation.3">
                  <p:embed/>
                </p:oleObj>
              </mc:Choice>
              <mc:Fallback>
                <p:oleObj name="公式" r:id="rId4" imgW="32258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5734050"/>
                        <a:ext cx="82978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98685" y="1916832"/>
                <a:ext cx="19371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685" y="1916832"/>
                <a:ext cx="1937133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06499" name="Picture 3" descr="dctr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360363" y="5734050"/>
          <a:ext cx="85931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3" name="公式" r:id="rId4" imgW="3340100" imgH="469900" progId="Equation.3">
                  <p:embed/>
                </p:oleObj>
              </mc:Choice>
              <mc:Fallback>
                <p:oleObj name="公式" r:id="rId4" imgW="33401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734050"/>
                        <a:ext cx="85931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07523" name="Picture 3" descr="dctro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393700" y="5734050"/>
          <a:ext cx="86264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7" name="公式" r:id="rId4" imgW="3352800" imgH="469900" progId="Equation.3">
                  <p:embed/>
                </p:oleObj>
              </mc:Choice>
              <mc:Fallback>
                <p:oleObj name="公式" r:id="rId4" imgW="33528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5734050"/>
                        <a:ext cx="86264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03848" y="3857446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57446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508104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𝟑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08547" name="Picture 3" descr="dctrow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179388" y="5734050"/>
          <a:ext cx="88550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1" name="公式" r:id="rId4" imgW="3441700" imgH="469900" progId="Equation.3">
                  <p:embed/>
                </p:oleObj>
              </mc:Choice>
              <mc:Fallback>
                <p:oleObj name="公式" r:id="rId4" imgW="34417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734050"/>
                        <a:ext cx="88550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45901" y="3844567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901" y="3844567"/>
                <a:ext cx="396262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12160" y="3861047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861047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𝟒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09571" name="Picture 3" descr="dctrow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179388" y="5734050"/>
          <a:ext cx="88550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5" name="公式" r:id="rId4" imgW="3441700" imgH="469900" progId="Equation.3">
                  <p:embed/>
                </p:oleObj>
              </mc:Choice>
              <mc:Fallback>
                <p:oleObj name="公式" r:id="rId4" imgW="34417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734050"/>
                        <a:ext cx="88550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51734" y="3870325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34" y="3870325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07904" y="3861047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61047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28717" y="3861046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17" y="3861046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72200" y="3833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3833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𝟓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10595" name="Picture 3" descr="dctrow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179388" y="5734050"/>
          <a:ext cx="87899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9" name="公式" r:id="rId4" imgW="3416300" imgH="469900" progId="Equation.3">
                  <p:embed/>
                </p:oleObj>
              </mc:Choice>
              <mc:Fallback>
                <p:oleObj name="公式" r:id="rId4" imgW="34163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734050"/>
                        <a:ext cx="87899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0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37745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745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03848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80112" y="3861047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861047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60232" y="3861046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861046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𝟔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列向量由低频到高频排列</a:t>
            </a:r>
          </a:p>
        </p:txBody>
      </p:sp>
      <p:pic>
        <p:nvPicPr>
          <p:cNvPr id="111619" name="Picture 3" descr="dctrow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1294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1620" name="Object 4"/>
          <p:cNvGraphicFramePr>
            <a:graphicFrameLocks noChangeAspect="1"/>
          </p:cNvGraphicFramePr>
          <p:nvPr/>
        </p:nvGraphicFramePr>
        <p:xfrm>
          <a:off x="120650" y="5734050"/>
          <a:ext cx="8953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3" name="公式" r:id="rId4" imgW="3479800" imgH="469900" progId="Equation.3">
                  <p:embed/>
                </p:oleObj>
              </mc:Choice>
              <mc:Fallback>
                <p:oleObj name="公式" r:id="rId4" imgW="34798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5734050"/>
                        <a:ext cx="8953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/>
                        </a:rPr>
                        <m:t>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31" y="3861048"/>
                <a:ext cx="4635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37745" y="3873661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745" y="3873661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915816" y="3861047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861047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941888" y="3861046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88" y="3861046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60032" y="3861045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861045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96136" y="3873661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873661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04248" y="3861048"/>
                <a:ext cx="396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3861048"/>
                <a:ext cx="39626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𝐜𝐨𝐬</m:t>
                      </m:r>
                      <m:r>
                        <a:rPr lang="en-US" altLang="zh-CN" b="1" i="1" smtClean="0">
                          <a:latin typeface="Cambria Math"/>
                        </a:rPr>
                        <m:t>𝟕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916832"/>
                <a:ext cx="2182392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268413"/>
            <a:ext cx="5218112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43" name="Object 3"/>
          <p:cNvGraphicFramePr>
            <a:graphicFrameLocks noChangeAspect="1"/>
          </p:cNvGraphicFramePr>
          <p:nvPr/>
        </p:nvGraphicFramePr>
        <p:xfrm>
          <a:off x="3851275" y="333375"/>
          <a:ext cx="4578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9" name="公式" r:id="rId4" imgW="1688367" imgH="266584" progId="Equation.3">
                  <p:embed/>
                </p:oleObj>
              </mc:Choice>
              <mc:Fallback>
                <p:oleObj name="公式" r:id="rId4" imgW="1688367" imgH="26658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33375"/>
                        <a:ext cx="4578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8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7559" r="24345" b="11087"/>
          <a:stretch>
            <a:fillRect/>
          </a:stretch>
        </p:blipFill>
        <p:spPr bwMode="auto">
          <a:xfrm>
            <a:off x="1258888" y="3141663"/>
            <a:ext cx="7191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8150" name="Line 6"/>
          <p:cNvSpPr>
            <a:spLocks noChangeShapeType="1"/>
          </p:cNvSpPr>
          <p:nvPr/>
        </p:nvSpPr>
        <p:spPr bwMode="auto">
          <a:xfrm flipH="1">
            <a:off x="2195513" y="3500438"/>
            <a:ext cx="936625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638151" name="Object 7"/>
          <p:cNvGraphicFramePr>
            <a:graphicFrameLocks noChangeAspect="1"/>
          </p:cNvGraphicFramePr>
          <p:nvPr/>
        </p:nvGraphicFramePr>
        <p:xfrm>
          <a:off x="395288" y="4437063"/>
          <a:ext cx="277971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0" name="公式" r:id="rId7" imgW="1117600" imgH="431800" progId="Equation.3">
                  <p:embed/>
                </p:oleObj>
              </mc:Choice>
              <mc:Fallback>
                <p:oleObj name="公式" r:id="rId7" imgW="11176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277971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8"/>
          <p:cNvGraphicFramePr>
            <a:graphicFrameLocks noChangeAspect="1"/>
          </p:cNvGraphicFramePr>
          <p:nvPr/>
        </p:nvGraphicFramePr>
        <p:xfrm>
          <a:off x="323850" y="333375"/>
          <a:ext cx="295275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1" name="公式" r:id="rId9" imgW="1066800" imgH="749300" progId="Equation.3">
                  <p:embed/>
                </p:oleObj>
              </mc:Choice>
              <mc:Fallback>
                <p:oleObj name="公式" r:id="rId9" imgW="1066800" imgH="749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33375"/>
                        <a:ext cx="2952750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8154" name="Rectangle 10"/>
          <p:cNvSpPr>
            <a:spLocks noChangeArrowheads="1"/>
          </p:cNvSpPr>
          <p:nvPr/>
        </p:nvSpPr>
        <p:spPr bwMode="auto">
          <a:xfrm>
            <a:off x="468313" y="3213100"/>
            <a:ext cx="723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pt-BR" altLang="zh-CN">
                <a:solidFill>
                  <a:srgbClr val="000000"/>
                </a:solidFill>
              </a:rPr>
              <a:t>X =</a:t>
            </a:r>
            <a:endParaRPr kumimoji="0"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8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38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38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38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38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8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38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38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38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3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8150" grpId="0" animBg="1"/>
      <p:bldP spid="56381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9720" y="607963"/>
                <a:ext cx="5180970" cy="745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设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𝐗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≤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,  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 ≤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𝟕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 b="1" i="0" smtClean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0">
                                    <a:latin typeface="Cambria Math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1" i="0" smtClean="0"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20" y="607963"/>
                <a:ext cx="5180970" cy="745782"/>
              </a:xfrm>
              <a:prstGeom prst="rect">
                <a:avLst/>
              </a:prstGeom>
              <a:blipFill rotWithShape="1">
                <a:blip r:embed="rId2"/>
                <a:stretch>
                  <a:fillRect l="-2588" t="-12295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64966" y="643036"/>
                <a:ext cx="3183497" cy="63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如何求系数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66" y="643036"/>
                <a:ext cx="3183497" cy="631391"/>
              </a:xfrm>
              <a:prstGeom prst="rect">
                <a:avLst/>
              </a:prstGeom>
              <a:blipFill rotWithShape="1">
                <a:blip r:embed="rId3"/>
                <a:stretch>
                  <a:fillRect l="-3831" t="-16346" r="-3640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3848" y="1775961"/>
                <a:ext cx="6658041" cy="745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𝐁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≤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  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𝒋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 ≤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𝟕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𝒊𝒋</m:t>
                            </m:r>
                          </m:sub>
                        </m:sSub>
                      </m:e>
                    </m:nary>
                    <m:r>
                      <a:rPr lang="en-US" altLang="zh-CN" b="1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 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𝒋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 i="1" smtClean="0">
                                <a:latin typeface="Cambria Math"/>
                              </a:rPr>
                              <m:t>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latin typeface="Cambria Math"/>
                                  </a:rPr>
                                  <m:t>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>
                                <a:latin typeface="Cambria Math"/>
                              </a:rPr>
                              <m:t>𝐓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8" y="1775961"/>
                <a:ext cx="6658041" cy="74578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96048" y="2846760"/>
                <a:ext cx="6106736" cy="1657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𝒊</m:t>
                          </m:r>
                          <m:r>
                            <a:rPr lang="en-US" altLang="zh-CN" i="1">
                              <a:latin typeface="Cambria Math"/>
                            </a:rPr>
                            <m:t>,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latin typeface="Cambria Math"/>
                                          </a:rPr>
                                          <m:t>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𝒊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>
                                  <a:latin typeface="Cambria Math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lang="en-US" altLang="zh-CN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i="1" smtClean="0">
                          <a:latin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/>
                            </a:rPr>
                            <m:t>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𝟕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48" y="2846760"/>
                <a:ext cx="6106736" cy="16575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3040205" y="2846760"/>
            <a:ext cx="1066303" cy="1800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5345450" y="3422910"/>
            <a:ext cx="1864634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13111" y="3480003"/>
                <a:ext cx="5293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111" y="3480003"/>
                <a:ext cx="529312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195881" y="3449948"/>
                <a:ext cx="754950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/>
                            </a:rPr>
                            <m:t>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881" y="3449948"/>
                <a:ext cx="754950" cy="5936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25061" y="4797152"/>
                <a:ext cx="1874231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>
                              <a:latin typeface="Cambria Math"/>
                            </a:rPr>
                            <m:t>𝐂</m:t>
                          </m:r>
                        </m:e>
                        <m:sup>
                          <m:r>
                            <a:rPr lang="en-US" altLang="zh-CN">
                              <a:latin typeface="Cambria Math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latin typeface="Cambria Math"/>
                        </a:rPr>
                        <m:t>𝐗</m:t>
                      </m:r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 b="1" i="0" smtClean="0">
                          <a:latin typeface="Cambria Math"/>
                        </a:rPr>
                        <m:t>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61" y="4797152"/>
                <a:ext cx="1874231" cy="5936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7233" y="5661248"/>
                <a:ext cx="6722851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解压时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𝐗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𝐂</m:t>
                    </m:r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</a:rPr>
                      <m:t>𝐁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/>
                          </a:rPr>
                          <m:t>𝐂</m:t>
                        </m:r>
                      </m:e>
                      <m:sup>
                        <m:r>
                          <a:rPr lang="en-US" altLang="zh-CN"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dirty="0" smtClean="0"/>
                  <a:t> 反解计算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3" y="5661248"/>
                <a:ext cx="6722851" cy="593624"/>
              </a:xfrm>
              <a:prstGeom prst="rect">
                <a:avLst/>
              </a:prstGeom>
              <a:blipFill rotWithShape="1">
                <a:blip r:embed="rId9"/>
                <a:stretch>
                  <a:fillRect t="-20619" b="-28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 animBg="1"/>
      <p:bldP spid="18" grpId="0" animBg="1"/>
      <p:bldP spid="6" grpId="0"/>
      <p:bldP spid="20" grpId="0"/>
      <p:bldP spid="7" grpId="0"/>
      <p:bldP spid="2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46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800" b="1" dirty="0" smtClean="0">
                    <a:latin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B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的每个元素 </a:t>
                </a:r>
                <a:r>
                  <a:rPr lang="en-US" altLang="zh-CN" sz="2800" b="1" i="1" dirty="0" smtClean="0">
                    <a:latin typeface="Times New Roman" pitchFamily="18" charset="0"/>
                  </a:rPr>
                  <a:t>b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j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除以矩阵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𝑿𝑿</m:t>
                        </m:r>
                      </m:sub>
                    </m:sSub>
                  </m:oMath>
                </a14:m>
                <a:r>
                  <a:rPr lang="en-US" altLang="zh-CN" sz="28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相应元素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</a:rPr>
                  <a:t>     将商 </a:t>
                </a:r>
                <a:r>
                  <a:rPr lang="en-US" altLang="zh-CN" sz="2800" b="1" i="1" dirty="0" smtClean="0">
                    <a:latin typeface="Times New Roman" pitchFamily="18" charset="0"/>
                  </a:rPr>
                  <a:t>d</a:t>
                </a:r>
                <a:r>
                  <a:rPr lang="en-US" altLang="zh-CN" sz="28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j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排成矩阵 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D ,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余数扔掉</a:t>
                </a:r>
                <a:r>
                  <a:rPr lang="en-US" altLang="zh-CN" sz="2800" b="1" dirty="0">
                    <a:latin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;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dirty="0" smtClean="0">
                    <a:latin typeface="Times New Roman" pitchFamily="18" charset="0"/>
                  </a:rPr>
                  <a:t>  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dirty="0" smtClean="0">
                    <a:latin typeface="Times New Roman" pitchFamily="18" charset="0"/>
                  </a:rPr>
                  <a:t>  这里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𝑿𝑿</m:t>
                        </m:r>
                      </m:sub>
                    </m:sSub>
                  </m:oMath>
                </a14:m>
                <a:r>
                  <a:rPr lang="en-US" altLang="zh-CN" sz="28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是由专家选定规范的矩阵 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左上角的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小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保留的信息多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;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右下角的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大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精度底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.  </a:t>
                </a:r>
                <a:r>
                  <a:rPr lang="zh-CN" altLang="en-US" sz="2800" b="1" dirty="0" smtClean="0">
                    <a:latin typeface="Times New Roman" pitchFamily="18" charset="0"/>
                  </a:rPr>
                  <a:t>例</a:t>
                </a:r>
                <a:r>
                  <a:rPr lang="en-US" altLang="zh-CN" sz="2800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/>
                <a:endParaRPr lang="en-US" altLang="zh-CN" sz="2800" dirty="0" smtClean="0"/>
              </a:p>
            </p:txBody>
          </p:sp>
        </mc:Choice>
        <mc:Fallback xmlns="">
          <p:sp>
            <p:nvSpPr>
              <p:cNvPr id="1146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33375"/>
                <a:ext cx="8229600" cy="5792788"/>
              </a:xfrm>
              <a:blipFill rotWithShape="1">
                <a:blip r:embed="rId3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4691" name="Object 4"/>
          <p:cNvGraphicFramePr>
            <a:graphicFrameLocks noChangeAspect="1"/>
          </p:cNvGraphicFramePr>
          <p:nvPr/>
        </p:nvGraphicFramePr>
        <p:xfrm>
          <a:off x="1187450" y="1989138"/>
          <a:ext cx="64182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7" name="公式" r:id="rId4" imgW="2514600" imgH="241300" progId="Equation.3">
                  <p:embed/>
                </p:oleObj>
              </mc:Choice>
              <mc:Fallback>
                <p:oleObj name="公式" r:id="rId4" imgW="251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64182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600" y="4243663"/>
                <a:ext cx="7402090" cy="2073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𝟓𝟎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/>
                            </a:rPr>
                            <m:t> ]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 ,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𝟕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𝟔𝟏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𝟏𝟒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𝟓𝟓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𝟏𝟒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𝟏𝟑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𝟏𝟔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𝟓𝟔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𝟕𝟐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𝟗𝟐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𝟗𝟓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𝟗𝟗</m:t>
                                </m:r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43663"/>
                <a:ext cx="7402090" cy="20736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97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4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08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08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38456</TotalTime>
  <Words>8639</Words>
  <Application>Microsoft Office PowerPoint</Application>
  <PresentationFormat>全屏显示(4:3)</PresentationFormat>
  <Paragraphs>617</Paragraphs>
  <Slides>127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2" baseType="lpstr">
      <vt:lpstr>默认设计模板</vt:lpstr>
      <vt:lpstr>Mountain Top</vt:lpstr>
      <vt:lpstr>4_Mountain Top</vt:lpstr>
      <vt:lpstr>1_默认设计模板</vt:lpstr>
      <vt:lpstr>公式</vt:lpstr>
      <vt:lpstr>高等代数  I 主讲教师 : 高 峡   理科楼 1473W   </vt:lpstr>
      <vt:lpstr>PowerPoint 演示文稿</vt:lpstr>
      <vt:lpstr>PowerPoint 演示文稿</vt:lpstr>
      <vt:lpstr>第四章 矩阵运算</vt:lpstr>
      <vt:lpstr>PowerPoint 演示文稿</vt:lpstr>
      <vt:lpstr>在向量空间 R2 中, 以下 那组基底更好一些 ?</vt:lpstr>
      <vt:lpstr>三维几何空间</vt:lpstr>
      <vt:lpstr>实向量空间引入内积后,  就有距离、夹角的概念 </vt:lpstr>
      <vt:lpstr>PowerPoint 演示文稿</vt:lpstr>
      <vt:lpstr>PowerPoint 演示文稿</vt:lpstr>
      <vt:lpstr>欧氏距离满足三角不等式</vt:lpstr>
      <vt:lpstr>PowerPoint 演示文稿</vt:lpstr>
      <vt:lpstr>欧氏距离满足三角不等式</vt:lpstr>
      <vt:lpstr>PowerPoint 演示文稿</vt:lpstr>
      <vt:lpstr>PowerPoint 演示文稿</vt:lpstr>
      <vt:lpstr>欧氏空间向量夹角的定义</vt:lpstr>
      <vt:lpstr>欧氏空间</vt:lpstr>
      <vt:lpstr>PowerPoint 演示文稿</vt:lpstr>
      <vt:lpstr>PowerPoint 演示文稿</vt:lpstr>
      <vt:lpstr>PowerPoint 演示文稿</vt:lpstr>
      <vt:lpstr>PowerPoint 演示文稿</vt:lpstr>
      <vt:lpstr>向量的单位化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标准基是标准正交基</vt:lpstr>
      <vt:lpstr>PowerPoint 演示文稿</vt:lpstr>
      <vt:lpstr>PowerPoint 演示文稿</vt:lpstr>
      <vt:lpstr>PowerPoint 演示文稿</vt:lpstr>
      <vt:lpstr>PowerPoint 演示文稿</vt:lpstr>
      <vt:lpstr> 欧氏空间 R2 的标准正交基</vt:lpstr>
      <vt:lpstr> 左乘第一类正交矩阵 , 对向量作旋转</vt:lpstr>
      <vt:lpstr>PowerPoint 演示文稿</vt:lpstr>
      <vt:lpstr>左乘第二类正交矩阵 , 作反射</vt:lpstr>
      <vt:lpstr>正交补</vt:lpstr>
      <vt:lpstr>PowerPoint 演示文稿</vt:lpstr>
      <vt:lpstr>PowerPoint 演示文稿</vt:lpstr>
      <vt:lpstr>PowerPoint 演示文稿</vt:lpstr>
      <vt:lpstr>PowerPoint 演示文稿</vt:lpstr>
      <vt:lpstr>正交投影</vt:lpstr>
      <vt:lpstr>PowerPoint 演示文稿</vt:lpstr>
      <vt:lpstr>已知子空间正交基, 求正交投影</vt:lpstr>
      <vt:lpstr>已知标准正交基, 求正交投影</vt:lpstr>
      <vt:lpstr>PowerPoint 演示文稿</vt:lpstr>
      <vt:lpstr>Schmidt 正交化</vt:lpstr>
      <vt:lpstr> 例:  求与以下向量组等价的正交向量组.</vt:lpstr>
      <vt:lpstr>PowerPoint 演示文稿</vt:lpstr>
      <vt:lpstr>PowerPoint 演示文稿</vt:lpstr>
      <vt:lpstr>例: 求与以下向量组等价的正交向量组</vt:lpstr>
      <vt:lpstr>PowerPoint 演示文稿</vt:lpstr>
      <vt:lpstr>PowerPoint 演示文稿</vt:lpstr>
      <vt:lpstr>与以下向量组等价的正交向量组</vt:lpstr>
      <vt:lpstr>与向量组等价的单位正交向量组</vt:lpstr>
      <vt:lpstr>正交矩阵</vt:lpstr>
      <vt:lpstr>PowerPoint 演示文稿</vt:lpstr>
      <vt:lpstr>PowerPoint 演示文稿</vt:lpstr>
      <vt:lpstr>PowerPoint 演示文稿</vt:lpstr>
      <vt:lpstr>矩阵的 QR 分解</vt:lpstr>
      <vt:lpstr>作业：   12 月 12 日 交</vt:lpstr>
      <vt:lpstr>PowerPoint 演示文稿</vt:lpstr>
      <vt:lpstr>PowerPoint 演示文稿</vt:lpstr>
      <vt:lpstr>PowerPoint 演示文稿</vt:lpstr>
      <vt:lpstr>正交投影的应用</vt:lpstr>
      <vt:lpstr>PowerPoint 演示文稿</vt:lpstr>
      <vt:lpstr>PowerPoint 演示文稿</vt:lpstr>
      <vt:lpstr>最小二乘解求正交投影</vt:lpstr>
      <vt:lpstr>PowerPoint 演示文稿</vt:lpstr>
      <vt:lpstr>求正交投影的第三种方法</vt:lpstr>
      <vt:lpstr>正交投影的应用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不同基底之间的坐标转换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Joint Photographic Experts Group</vt:lpstr>
      <vt:lpstr>裁取一个 8  8 子阵                 </vt:lpstr>
      <vt:lpstr>PowerPoint 演示文稿</vt:lpstr>
      <vt:lpstr>列向量由低频到高频排列</vt:lpstr>
      <vt:lpstr>列向量由低频到高频排列</vt:lpstr>
      <vt:lpstr>列向量由低频到高频排列</vt:lpstr>
      <vt:lpstr>列向量由低频到高频排列</vt:lpstr>
      <vt:lpstr>列向量由低频到高频排列</vt:lpstr>
      <vt:lpstr>列向量由低频到高频排列</vt:lpstr>
      <vt:lpstr>列向量由低频到高频排列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 矩阵运算</vt:lpstr>
      <vt:lpstr>罗素悖论</vt:lpstr>
      <vt:lpstr>See you next time</vt:lpstr>
      <vt:lpstr>矩阵的张量积</vt:lpstr>
      <vt:lpstr>矩阵的张量积</vt:lpstr>
      <vt:lpstr>张量积的性质</vt:lpstr>
      <vt:lpstr>特殊的正交矩阵</vt:lpstr>
      <vt:lpstr>jpeg 2000 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929</cp:revision>
  <dcterms:created xsi:type="dcterms:W3CDTF">2006-07-01T03:17:13Z</dcterms:created>
  <dcterms:modified xsi:type="dcterms:W3CDTF">2018-12-09T13:05:33Z</dcterms:modified>
</cp:coreProperties>
</file>